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3">
  <p:sldMasterIdLst>
    <p:sldMasterId id="2147483659" r:id="rId1"/>
  </p:sldMasterIdLst>
  <p:notesMasterIdLst>
    <p:notesMasterId r:id="rId16"/>
  </p:notesMasterIdLst>
  <p:sldIdLst>
    <p:sldId id="256" r:id="rId2"/>
    <p:sldId id="257" r:id="rId3"/>
    <p:sldId id="259" r:id="rId4"/>
    <p:sldId id="260" r:id="rId5"/>
    <p:sldId id="286" r:id="rId6"/>
    <p:sldId id="263" r:id="rId7"/>
    <p:sldId id="264" r:id="rId8"/>
    <p:sldId id="288" r:id="rId9"/>
    <p:sldId id="265" r:id="rId10"/>
    <p:sldId id="266" r:id="rId11"/>
    <p:sldId id="268" r:id="rId12"/>
    <p:sldId id="287" r:id="rId13"/>
    <p:sldId id="282" r:id="rId14"/>
    <p:sldId id="283" r:id="rId15"/>
  </p:sldIdLst>
  <p:sldSz cx="9144000" cy="5143500" type="screen16x9"/>
  <p:notesSz cx="6858000" cy="9144000"/>
  <p:embeddedFontLst>
    <p:embeddedFont>
      <p:font typeface="Proxima Nova" panose="020B060402020202020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57B675-1FF4-45E4-A07D-D693FAA6DAAE}">
  <a:tblStyle styleId="{7357B675-1FF4-45E4-A07D-D693FAA6DA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291" autoAdjust="0"/>
  </p:normalViewPr>
  <p:slideViewPr>
    <p:cSldViewPr snapToGrid="0">
      <p:cViewPr varScale="1">
        <p:scale>
          <a:sx n="90" d="100"/>
          <a:sy n="90" d="100"/>
        </p:scale>
        <p:origin x="816" y="84"/>
      </p:cViewPr>
      <p:guideLst>
        <p:guide orient="horz" pos="1620"/>
        <p:guide pos="2880"/>
      </p:guideLst>
    </p:cSldViewPr>
  </p:slideViewPr>
  <p:outlineViewPr>
    <p:cViewPr>
      <p:scale>
        <a:sx n="33" d="100"/>
        <a:sy n="33" d="100"/>
      </p:scale>
      <p:origin x="0" y="-3426"/>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5470f486d1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5470f486d1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54fed3199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54fed3199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50b78639d8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50b78639d8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50b78639d8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50b78639d8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54d8fe9849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54d8fe9849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54d8fe9849_0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54d8fe9849_0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54d8fe9849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54d8fe9849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54d8fe9849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54d8fe9849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076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54d8fe9849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54d8fe9849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470f486d1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470f486d1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4338518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470f486d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470f486d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lstStyle>
            <a:lvl1pPr lvl="0" algn="ctr" rtl="0">
              <a:spcBef>
                <a:spcPts val="0"/>
              </a:spcBef>
              <a:spcAft>
                <a:spcPts val="0"/>
              </a:spcAft>
              <a:buSzPts val="14000"/>
              <a:buNone/>
              <a:defRPr sz="14000" b="1"/>
            </a:lvl1pPr>
            <a:lvl2pPr lvl="1" algn="ctr" rtl="0">
              <a:spcBef>
                <a:spcPts val="0"/>
              </a:spcBef>
              <a:spcAft>
                <a:spcPts val="0"/>
              </a:spcAft>
              <a:buSzPts val="14000"/>
              <a:buNone/>
              <a:defRPr sz="14000" b="1"/>
            </a:lvl2pPr>
            <a:lvl3pPr lvl="2" algn="ctr" rtl="0">
              <a:spcBef>
                <a:spcPts val="0"/>
              </a:spcBef>
              <a:spcAft>
                <a:spcPts val="0"/>
              </a:spcAft>
              <a:buSzPts val="14000"/>
              <a:buNone/>
              <a:defRPr sz="14000" b="1"/>
            </a:lvl3pPr>
            <a:lvl4pPr lvl="3" algn="ctr" rtl="0">
              <a:spcBef>
                <a:spcPts val="0"/>
              </a:spcBef>
              <a:spcAft>
                <a:spcPts val="0"/>
              </a:spcAft>
              <a:buSzPts val="14000"/>
              <a:buNone/>
              <a:defRPr sz="14000" b="1"/>
            </a:lvl4pPr>
            <a:lvl5pPr lvl="4" algn="ctr" rtl="0">
              <a:spcBef>
                <a:spcPts val="0"/>
              </a:spcBef>
              <a:spcAft>
                <a:spcPts val="0"/>
              </a:spcAft>
              <a:buSzPts val="14000"/>
              <a:buNone/>
              <a:defRPr sz="14000" b="1"/>
            </a:lvl5pPr>
            <a:lvl6pPr lvl="5" algn="ctr" rtl="0">
              <a:spcBef>
                <a:spcPts val="0"/>
              </a:spcBef>
              <a:spcAft>
                <a:spcPts val="0"/>
              </a:spcAft>
              <a:buSzPts val="14000"/>
              <a:buNone/>
              <a:defRPr sz="14000" b="1"/>
            </a:lvl6pPr>
            <a:lvl7pPr lvl="6" algn="ctr" rtl="0">
              <a:spcBef>
                <a:spcPts val="0"/>
              </a:spcBef>
              <a:spcAft>
                <a:spcPts val="0"/>
              </a:spcAft>
              <a:buSzPts val="14000"/>
              <a:buNone/>
              <a:defRPr sz="14000" b="1"/>
            </a:lvl7pPr>
            <a:lvl8pPr lvl="7" algn="ctr" rtl="0">
              <a:spcBef>
                <a:spcPts val="0"/>
              </a:spcBef>
              <a:spcAft>
                <a:spcPts val="0"/>
              </a:spcAft>
              <a:buSzPts val="14000"/>
              <a:buNone/>
              <a:defRPr sz="14000" b="1"/>
            </a:lvl8pPr>
            <a:lvl9pPr lvl="8" algn="ctr" rtl="0">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Proxima Nova"/>
                <a:ea typeface="Proxima Nova"/>
                <a:cs typeface="Proxima Nova"/>
                <a:sym typeface="Proxima Nova"/>
              </a:defRPr>
            </a:lvl1pPr>
            <a:lvl2pPr lvl="1" algn="r" rtl="0">
              <a:buNone/>
              <a:defRPr sz="1000">
                <a:solidFill>
                  <a:schemeClr val="dk1"/>
                </a:solidFill>
                <a:latin typeface="Proxima Nova"/>
                <a:ea typeface="Proxima Nova"/>
                <a:cs typeface="Proxima Nova"/>
                <a:sym typeface="Proxima Nova"/>
              </a:defRPr>
            </a:lvl2pPr>
            <a:lvl3pPr lvl="2" algn="r" rtl="0">
              <a:buNone/>
              <a:defRPr sz="1000">
                <a:solidFill>
                  <a:schemeClr val="dk1"/>
                </a:solidFill>
                <a:latin typeface="Proxima Nova"/>
                <a:ea typeface="Proxima Nova"/>
                <a:cs typeface="Proxima Nova"/>
                <a:sym typeface="Proxima Nova"/>
              </a:defRPr>
            </a:lvl3pPr>
            <a:lvl4pPr lvl="3" algn="r" rtl="0">
              <a:buNone/>
              <a:defRPr sz="1000">
                <a:solidFill>
                  <a:schemeClr val="dk1"/>
                </a:solidFill>
                <a:latin typeface="Proxima Nova"/>
                <a:ea typeface="Proxima Nova"/>
                <a:cs typeface="Proxima Nova"/>
                <a:sym typeface="Proxima Nova"/>
              </a:defRPr>
            </a:lvl4pPr>
            <a:lvl5pPr lvl="4" algn="r" rtl="0">
              <a:buNone/>
              <a:defRPr sz="1000">
                <a:solidFill>
                  <a:schemeClr val="dk1"/>
                </a:solidFill>
                <a:latin typeface="Proxima Nova"/>
                <a:ea typeface="Proxima Nova"/>
                <a:cs typeface="Proxima Nova"/>
                <a:sym typeface="Proxima Nova"/>
              </a:defRPr>
            </a:lvl5pPr>
            <a:lvl6pPr lvl="5" algn="r" rtl="0">
              <a:buNone/>
              <a:defRPr sz="1000">
                <a:solidFill>
                  <a:schemeClr val="dk1"/>
                </a:solidFill>
                <a:latin typeface="Proxima Nova"/>
                <a:ea typeface="Proxima Nova"/>
                <a:cs typeface="Proxima Nova"/>
                <a:sym typeface="Proxima Nova"/>
              </a:defRPr>
            </a:lvl6pPr>
            <a:lvl7pPr lvl="6" algn="r" rtl="0">
              <a:buNone/>
              <a:defRPr sz="1000">
                <a:solidFill>
                  <a:schemeClr val="dk1"/>
                </a:solidFill>
                <a:latin typeface="Proxima Nova"/>
                <a:ea typeface="Proxima Nova"/>
                <a:cs typeface="Proxima Nova"/>
                <a:sym typeface="Proxima Nova"/>
              </a:defRPr>
            </a:lvl7pPr>
            <a:lvl8pPr lvl="7" algn="r" rtl="0">
              <a:buNone/>
              <a:defRPr sz="1000">
                <a:solidFill>
                  <a:schemeClr val="dk1"/>
                </a:solidFill>
                <a:latin typeface="Proxima Nova"/>
                <a:ea typeface="Proxima Nova"/>
                <a:cs typeface="Proxima Nova"/>
                <a:sym typeface="Proxima Nova"/>
              </a:defRPr>
            </a:lvl8pPr>
            <a:lvl9pPr lvl="8" algn="r" rtl="0">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4000" dirty="0">
                <a:latin typeface="Proxima Nova" panose="020B0604020202020204" charset="0"/>
              </a:rPr>
              <a:t>Hindi to English: Transformer-Based Neural Machine Translation</a:t>
            </a:r>
            <a:endParaRPr sz="4000" dirty="0">
              <a:latin typeface="Proxima Nova" panose="020B0604020202020204" charset="0"/>
            </a:endParaRPr>
          </a:p>
        </p:txBody>
      </p:sp>
      <p:sp>
        <p:nvSpPr>
          <p:cNvPr id="60" name="Google Shape;60;p13"/>
          <p:cNvSpPr txBox="1">
            <a:spLocks noGrp="1"/>
          </p:cNvSpPr>
          <p:nvPr>
            <p:ph type="subTitle" idx="1"/>
          </p:nvPr>
        </p:nvSpPr>
        <p:spPr>
          <a:xfrm>
            <a:off x="510450" y="3182313"/>
            <a:ext cx="8123100" cy="1198302"/>
          </a:xfrm>
          <a:prstGeom prst="rect">
            <a:avLst/>
          </a:prstGeom>
        </p:spPr>
        <p:txBody>
          <a:bodyPr spcFirstLastPara="1" wrap="square" lIns="91425" tIns="91425" rIns="91425" bIns="91425" anchor="t" anchorCtr="0">
            <a:noAutofit/>
          </a:bodyPr>
          <a:lstStyle/>
          <a:p>
            <a:pPr marL="0" lvl="0" indent="0" algn="ctr" rtl="0">
              <a:spcAft>
                <a:spcPts val="0"/>
              </a:spcAft>
              <a:buNone/>
            </a:pPr>
            <a:r>
              <a:rPr lang="en-IN" sz="1400" u="sng" dirty="0"/>
              <a:t>Authors:</a:t>
            </a:r>
            <a:r>
              <a:rPr lang="en-IN" sz="1400" dirty="0"/>
              <a:t>    </a:t>
            </a:r>
          </a:p>
          <a:p>
            <a:pPr marL="0" lvl="0" indent="0" algn="ctr" rtl="0">
              <a:spcAft>
                <a:spcPts val="0"/>
              </a:spcAft>
              <a:buNone/>
            </a:pPr>
            <a:r>
              <a:rPr lang="en-IN" sz="1400" dirty="0"/>
              <a:t>Kavit Gangar</a:t>
            </a:r>
          </a:p>
          <a:p>
            <a:pPr marL="0" lvl="0" indent="0" algn="ctr" rtl="0">
              <a:spcBef>
                <a:spcPts val="400"/>
              </a:spcBef>
              <a:spcAft>
                <a:spcPts val="0"/>
              </a:spcAft>
              <a:buNone/>
            </a:pPr>
            <a:r>
              <a:rPr lang="en-IN" sz="1400" dirty="0"/>
              <a:t>Hardik Ruparel</a:t>
            </a:r>
          </a:p>
          <a:p>
            <a:pPr marL="0" lvl="0" indent="0" algn="ctr" rtl="0">
              <a:spcBef>
                <a:spcPts val="300"/>
              </a:spcBef>
              <a:spcAft>
                <a:spcPts val="0"/>
              </a:spcAft>
              <a:buNone/>
            </a:pPr>
            <a:r>
              <a:rPr lang="en-IN" sz="1400" dirty="0"/>
              <a:t>Shreyas </a:t>
            </a:r>
            <a:r>
              <a:rPr lang="en-IN" sz="1400" dirty="0" err="1"/>
              <a:t>Lele</a:t>
            </a:r>
            <a:endParaRPr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3"/>
          <p:cNvSpPr txBox="1">
            <a:spLocks noGrp="1"/>
          </p:cNvSpPr>
          <p:nvPr>
            <p:ph type="title"/>
          </p:nvPr>
        </p:nvSpPr>
        <p:spPr>
          <a:xfrm>
            <a:off x="311700" y="1586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2"/>
                </a:solidFill>
              </a:rPr>
              <a:t>Dataset</a:t>
            </a:r>
            <a:endParaRPr dirty="0">
              <a:solidFill>
                <a:schemeClr val="dk2"/>
              </a:solidFill>
            </a:endParaRPr>
          </a:p>
        </p:txBody>
      </p:sp>
      <p:sp>
        <p:nvSpPr>
          <p:cNvPr id="118" name="Google Shape;118;p23"/>
          <p:cNvSpPr txBox="1">
            <a:spLocks noGrp="1"/>
          </p:cNvSpPr>
          <p:nvPr>
            <p:ph type="body" idx="1"/>
          </p:nvPr>
        </p:nvSpPr>
        <p:spPr>
          <a:xfrm>
            <a:off x="311700" y="731375"/>
            <a:ext cx="8520600" cy="4253450"/>
          </a:xfrm>
          <a:prstGeom prst="rect">
            <a:avLst/>
          </a:prstGeom>
        </p:spPr>
        <p:txBody>
          <a:bodyPr spcFirstLastPara="1" wrap="square" lIns="91425" tIns="91425" rIns="91425" bIns="91425" anchor="t" anchorCtr="0">
            <a:noAutofit/>
          </a:bodyPr>
          <a:lstStyle/>
          <a:p>
            <a:pPr marL="457200" lvl="0" indent="-342900" algn="l" rtl="0">
              <a:lnSpc>
                <a:spcPct val="114000"/>
              </a:lnSpc>
              <a:spcBef>
                <a:spcPts val="0"/>
              </a:spcBef>
              <a:spcAft>
                <a:spcPts val="0"/>
              </a:spcAft>
              <a:buSzPts val="1800"/>
              <a:buChar char="●"/>
            </a:pPr>
            <a:r>
              <a:rPr lang="en-IN" b="1" dirty="0"/>
              <a:t>Data </a:t>
            </a:r>
            <a:r>
              <a:rPr lang="en-IN" dirty="0"/>
              <a:t>- Hindi-English parallel corpus by the </a:t>
            </a:r>
            <a:r>
              <a:rPr lang="en-IN" dirty="0" err="1"/>
              <a:t>Center</a:t>
            </a:r>
            <a:r>
              <a:rPr lang="en-IN" dirty="0"/>
              <a:t> for Indian Language Technology (CFILT), IIT Bombay</a:t>
            </a:r>
          </a:p>
          <a:p>
            <a:pPr marL="457200" lvl="0" indent="-342900" algn="l" rtl="0">
              <a:lnSpc>
                <a:spcPct val="114000"/>
              </a:lnSpc>
              <a:spcBef>
                <a:spcPts val="0"/>
              </a:spcBef>
              <a:spcAft>
                <a:spcPts val="0"/>
              </a:spcAft>
              <a:buSzPts val="1800"/>
              <a:buChar char="●"/>
            </a:pPr>
            <a:endParaRPr lang="en-IN" dirty="0"/>
          </a:p>
          <a:p>
            <a:pPr marL="114300" indent="0">
              <a:lnSpc>
                <a:spcPct val="114000"/>
              </a:lnSpc>
              <a:buNone/>
            </a:pPr>
            <a:endParaRPr lang="en-IN" dirty="0"/>
          </a:p>
          <a:p>
            <a:pPr marL="114300" indent="0">
              <a:lnSpc>
                <a:spcPct val="114000"/>
              </a:lnSpc>
              <a:buNone/>
            </a:pPr>
            <a:endParaRPr lang="en-IN" dirty="0"/>
          </a:p>
          <a:p>
            <a:pPr marL="114300" indent="0">
              <a:lnSpc>
                <a:spcPct val="114000"/>
              </a:lnSpc>
              <a:buNone/>
            </a:pPr>
            <a:endParaRPr lang="en-IN" dirty="0"/>
          </a:p>
          <a:p>
            <a:pPr>
              <a:lnSpc>
                <a:spcPct val="114000"/>
              </a:lnSpc>
            </a:pPr>
            <a:r>
              <a:rPr lang="en-IN" dirty="0"/>
              <a:t>For back-translation, we used the 3 million WMT14 English monolingual data to generate the corresponding predicted Hindi text corpus.</a:t>
            </a:r>
          </a:p>
          <a:p>
            <a:pPr marL="114300" lvl="0" indent="0" algn="l" rtl="0">
              <a:lnSpc>
                <a:spcPct val="114000"/>
              </a:lnSpc>
              <a:spcBef>
                <a:spcPts val="0"/>
              </a:spcBef>
              <a:spcAft>
                <a:spcPts val="0"/>
              </a:spcAft>
              <a:buSzPts val="1800"/>
              <a:buNone/>
            </a:pPr>
            <a:endParaRPr lang="en-IN" dirty="0"/>
          </a:p>
        </p:txBody>
      </p:sp>
      <p:graphicFrame>
        <p:nvGraphicFramePr>
          <p:cNvPr id="2" name="Table 2">
            <a:extLst>
              <a:ext uri="{FF2B5EF4-FFF2-40B4-BE49-F238E27FC236}">
                <a16:creationId xmlns:a16="http://schemas.microsoft.com/office/drawing/2014/main" id="{6E88E923-CC51-4795-9F7A-41A29BAE8DA0}"/>
              </a:ext>
            </a:extLst>
          </p:cNvPr>
          <p:cNvGraphicFramePr>
            <a:graphicFrameLocks noGrp="1"/>
          </p:cNvGraphicFramePr>
          <p:nvPr>
            <p:extLst>
              <p:ext uri="{D42A27DB-BD31-4B8C-83A1-F6EECF244321}">
                <p14:modId xmlns:p14="http://schemas.microsoft.com/office/powerpoint/2010/main" val="3879173394"/>
              </p:ext>
            </p:extLst>
          </p:nvPr>
        </p:nvGraphicFramePr>
        <p:xfrm>
          <a:off x="765544" y="1474470"/>
          <a:ext cx="7208876" cy="1097280"/>
        </p:xfrm>
        <a:graphic>
          <a:graphicData uri="http://schemas.openxmlformats.org/drawingml/2006/table">
            <a:tbl>
              <a:tblPr firstRow="1" bandRow="1">
                <a:tableStyleId>{7357B675-1FF4-45E4-A07D-D693FAA6DAAE}</a:tableStyleId>
              </a:tblPr>
              <a:tblGrid>
                <a:gridCol w="1802219">
                  <a:extLst>
                    <a:ext uri="{9D8B030D-6E8A-4147-A177-3AD203B41FA5}">
                      <a16:colId xmlns:a16="http://schemas.microsoft.com/office/drawing/2014/main" val="106983652"/>
                    </a:ext>
                  </a:extLst>
                </a:gridCol>
                <a:gridCol w="1802219">
                  <a:extLst>
                    <a:ext uri="{9D8B030D-6E8A-4147-A177-3AD203B41FA5}">
                      <a16:colId xmlns:a16="http://schemas.microsoft.com/office/drawing/2014/main" val="3249317264"/>
                    </a:ext>
                  </a:extLst>
                </a:gridCol>
                <a:gridCol w="1802219">
                  <a:extLst>
                    <a:ext uri="{9D8B030D-6E8A-4147-A177-3AD203B41FA5}">
                      <a16:colId xmlns:a16="http://schemas.microsoft.com/office/drawing/2014/main" val="1202991259"/>
                    </a:ext>
                  </a:extLst>
                </a:gridCol>
                <a:gridCol w="1802219">
                  <a:extLst>
                    <a:ext uri="{9D8B030D-6E8A-4147-A177-3AD203B41FA5}">
                      <a16:colId xmlns:a16="http://schemas.microsoft.com/office/drawing/2014/main" val="398070254"/>
                    </a:ext>
                  </a:extLst>
                </a:gridCol>
              </a:tblGrid>
              <a:tr h="182762">
                <a:tc>
                  <a:txBody>
                    <a:bodyPr/>
                    <a:lstStyle/>
                    <a:p>
                      <a:r>
                        <a:rPr lang="en-IN" sz="1200" b="1" dirty="0">
                          <a:solidFill>
                            <a:schemeClr val="accent3"/>
                          </a:solidFill>
                          <a:latin typeface="Proxima Nova" panose="020B0604020202020204" charset="0"/>
                        </a:rPr>
                        <a:t>Dataset</a:t>
                      </a:r>
                    </a:p>
                  </a:txBody>
                  <a:tcPr/>
                </a:tc>
                <a:tc>
                  <a:txBody>
                    <a:bodyPr/>
                    <a:lstStyle/>
                    <a:p>
                      <a:r>
                        <a:rPr lang="en-IN" sz="1200" b="1" dirty="0">
                          <a:solidFill>
                            <a:schemeClr val="accent3"/>
                          </a:solidFill>
                          <a:latin typeface="Proxima Nova" panose="020B0604020202020204" charset="0"/>
                        </a:rPr>
                        <a:t># of Sentences</a:t>
                      </a:r>
                    </a:p>
                  </a:txBody>
                  <a:tcPr/>
                </a:tc>
                <a:tc>
                  <a:txBody>
                    <a:bodyPr/>
                    <a:lstStyle/>
                    <a:p>
                      <a:r>
                        <a:rPr lang="en-IN" sz="1200" b="1" dirty="0">
                          <a:solidFill>
                            <a:schemeClr val="accent3"/>
                          </a:solidFill>
                          <a:latin typeface="Proxima Nova" panose="020B0604020202020204" charset="0"/>
                        </a:rPr>
                        <a:t>Unique Hindi Words</a:t>
                      </a:r>
                    </a:p>
                  </a:txBody>
                  <a:tcPr/>
                </a:tc>
                <a:tc>
                  <a:txBody>
                    <a:bodyPr/>
                    <a:lstStyle/>
                    <a:p>
                      <a:r>
                        <a:rPr lang="en-IN" sz="1200" b="1" dirty="0">
                          <a:solidFill>
                            <a:schemeClr val="accent3"/>
                          </a:solidFill>
                          <a:latin typeface="Proxima Nova" panose="020B0604020202020204" charset="0"/>
                        </a:rPr>
                        <a:t>Unique English Words</a:t>
                      </a:r>
                    </a:p>
                  </a:txBody>
                  <a:tcPr/>
                </a:tc>
                <a:extLst>
                  <a:ext uri="{0D108BD9-81ED-4DB2-BD59-A6C34878D82A}">
                    <a16:rowId xmlns:a16="http://schemas.microsoft.com/office/drawing/2014/main" val="99689259"/>
                  </a:ext>
                </a:extLst>
              </a:tr>
              <a:tr h="182762">
                <a:tc>
                  <a:txBody>
                    <a:bodyPr/>
                    <a:lstStyle/>
                    <a:p>
                      <a:r>
                        <a:rPr lang="en-IN" sz="1200" dirty="0">
                          <a:solidFill>
                            <a:schemeClr val="accent3"/>
                          </a:solidFill>
                          <a:latin typeface="Proxima Nova" panose="020B0604020202020204" charset="0"/>
                        </a:rPr>
                        <a:t>Train</a:t>
                      </a:r>
                    </a:p>
                  </a:txBody>
                  <a:tcPr/>
                </a:tc>
                <a:tc>
                  <a:txBody>
                    <a:bodyPr/>
                    <a:lstStyle/>
                    <a:p>
                      <a:r>
                        <a:rPr lang="en-IN" sz="1200" dirty="0">
                          <a:solidFill>
                            <a:schemeClr val="accent3"/>
                          </a:solidFill>
                          <a:latin typeface="Proxima Nova" panose="020B0604020202020204" charset="0"/>
                        </a:rPr>
                        <a:t>1,267,502</a:t>
                      </a:r>
                    </a:p>
                  </a:txBody>
                  <a:tcPr/>
                </a:tc>
                <a:tc>
                  <a:txBody>
                    <a:bodyPr/>
                    <a:lstStyle/>
                    <a:p>
                      <a:r>
                        <a:rPr lang="en-IN" sz="1200" dirty="0">
                          <a:solidFill>
                            <a:schemeClr val="accent3"/>
                          </a:solidFill>
                          <a:latin typeface="Proxima Nova" panose="020B0604020202020204" charset="0"/>
                        </a:rPr>
                        <a:t>421,050</a:t>
                      </a:r>
                    </a:p>
                  </a:txBody>
                  <a:tcPr/>
                </a:tc>
                <a:tc>
                  <a:txBody>
                    <a:bodyPr/>
                    <a:lstStyle/>
                    <a:p>
                      <a:r>
                        <a:rPr lang="en-IN" sz="1200" dirty="0">
                          <a:solidFill>
                            <a:schemeClr val="accent3"/>
                          </a:solidFill>
                          <a:latin typeface="Proxima Nova" panose="020B0604020202020204" charset="0"/>
                        </a:rPr>
                        <a:t>242,910</a:t>
                      </a:r>
                    </a:p>
                  </a:txBody>
                  <a:tcPr/>
                </a:tc>
                <a:extLst>
                  <a:ext uri="{0D108BD9-81ED-4DB2-BD59-A6C34878D82A}">
                    <a16:rowId xmlns:a16="http://schemas.microsoft.com/office/drawing/2014/main" val="2156816936"/>
                  </a:ext>
                </a:extLst>
              </a:tr>
              <a:tr h="182762">
                <a:tc>
                  <a:txBody>
                    <a:bodyPr/>
                    <a:lstStyle/>
                    <a:p>
                      <a:r>
                        <a:rPr lang="en-IN" sz="1200" dirty="0">
                          <a:solidFill>
                            <a:schemeClr val="accent3"/>
                          </a:solidFill>
                          <a:latin typeface="Proxima Nova" panose="020B0604020202020204" charset="0"/>
                        </a:rPr>
                        <a:t>Dev</a:t>
                      </a:r>
                    </a:p>
                  </a:txBody>
                  <a:tcPr/>
                </a:tc>
                <a:tc>
                  <a:txBody>
                    <a:bodyPr/>
                    <a:lstStyle/>
                    <a:p>
                      <a:r>
                        <a:rPr lang="en-IN" sz="1200" dirty="0">
                          <a:solidFill>
                            <a:schemeClr val="accent3"/>
                          </a:solidFill>
                          <a:latin typeface="Proxima Nova" panose="020B0604020202020204" charset="0"/>
                        </a:rPr>
                        <a:t>486</a:t>
                      </a:r>
                    </a:p>
                  </a:txBody>
                  <a:tcPr/>
                </a:tc>
                <a:tc>
                  <a:txBody>
                    <a:bodyPr/>
                    <a:lstStyle/>
                    <a:p>
                      <a:r>
                        <a:rPr lang="en-IN" sz="1200" dirty="0">
                          <a:solidFill>
                            <a:schemeClr val="accent3"/>
                          </a:solidFill>
                          <a:latin typeface="Proxima Nova" panose="020B0604020202020204" charset="0"/>
                        </a:rPr>
                        <a:t>2,479</a:t>
                      </a:r>
                    </a:p>
                  </a:txBody>
                  <a:tcPr/>
                </a:tc>
                <a:tc>
                  <a:txBody>
                    <a:bodyPr/>
                    <a:lstStyle/>
                    <a:p>
                      <a:r>
                        <a:rPr lang="en-IN" sz="1200" dirty="0">
                          <a:solidFill>
                            <a:schemeClr val="accent3"/>
                          </a:solidFill>
                          <a:latin typeface="Proxima Nova" panose="020B0604020202020204" charset="0"/>
                        </a:rPr>
                        <a:t>2,405</a:t>
                      </a:r>
                    </a:p>
                  </a:txBody>
                  <a:tcPr/>
                </a:tc>
                <a:extLst>
                  <a:ext uri="{0D108BD9-81ED-4DB2-BD59-A6C34878D82A}">
                    <a16:rowId xmlns:a16="http://schemas.microsoft.com/office/drawing/2014/main" val="3942529428"/>
                  </a:ext>
                </a:extLst>
              </a:tr>
              <a:tr h="182762">
                <a:tc>
                  <a:txBody>
                    <a:bodyPr/>
                    <a:lstStyle/>
                    <a:p>
                      <a:r>
                        <a:rPr lang="en-IN" sz="1200" dirty="0">
                          <a:solidFill>
                            <a:schemeClr val="accent3"/>
                          </a:solidFill>
                          <a:latin typeface="Proxima Nova" panose="020B0604020202020204" charset="0"/>
                        </a:rPr>
                        <a:t>Test</a:t>
                      </a:r>
                    </a:p>
                  </a:txBody>
                  <a:tcPr/>
                </a:tc>
                <a:tc>
                  <a:txBody>
                    <a:bodyPr/>
                    <a:lstStyle/>
                    <a:p>
                      <a:r>
                        <a:rPr lang="en-IN" sz="1200" dirty="0">
                          <a:solidFill>
                            <a:schemeClr val="accent3"/>
                          </a:solidFill>
                          <a:latin typeface="Proxima Nova" panose="020B0604020202020204" charset="0"/>
                        </a:rPr>
                        <a:t>2,478</a:t>
                      </a:r>
                    </a:p>
                  </a:txBody>
                  <a:tcPr/>
                </a:tc>
                <a:tc>
                  <a:txBody>
                    <a:bodyPr/>
                    <a:lstStyle/>
                    <a:p>
                      <a:r>
                        <a:rPr lang="en-IN" sz="1200" dirty="0">
                          <a:solidFill>
                            <a:schemeClr val="accent3"/>
                          </a:solidFill>
                          <a:latin typeface="Proxima Nova" panose="020B0604020202020204" charset="0"/>
                        </a:rPr>
                        <a:t>8,428</a:t>
                      </a:r>
                    </a:p>
                  </a:txBody>
                  <a:tcPr/>
                </a:tc>
                <a:tc>
                  <a:txBody>
                    <a:bodyPr/>
                    <a:lstStyle/>
                    <a:p>
                      <a:r>
                        <a:rPr lang="en-IN" sz="1200" dirty="0">
                          <a:solidFill>
                            <a:schemeClr val="accent3"/>
                          </a:solidFill>
                          <a:latin typeface="Proxima Nova" panose="020B0604020202020204" charset="0"/>
                        </a:rPr>
                        <a:t>9,293</a:t>
                      </a:r>
                    </a:p>
                  </a:txBody>
                  <a:tcPr/>
                </a:tc>
                <a:extLst>
                  <a:ext uri="{0D108BD9-81ED-4DB2-BD59-A6C34878D82A}">
                    <a16:rowId xmlns:a16="http://schemas.microsoft.com/office/drawing/2014/main" val="111471707"/>
                  </a:ext>
                </a:extLst>
              </a:tr>
            </a:tbl>
          </a:graphicData>
        </a:graphic>
      </p:graphicFrame>
      <p:graphicFrame>
        <p:nvGraphicFramePr>
          <p:cNvPr id="3" name="Table 3">
            <a:extLst>
              <a:ext uri="{FF2B5EF4-FFF2-40B4-BE49-F238E27FC236}">
                <a16:creationId xmlns:a16="http://schemas.microsoft.com/office/drawing/2014/main" id="{4C88E470-44E3-4755-8461-C98622847B97}"/>
              </a:ext>
            </a:extLst>
          </p:cNvPr>
          <p:cNvGraphicFramePr>
            <a:graphicFrameLocks noGrp="1"/>
          </p:cNvGraphicFramePr>
          <p:nvPr>
            <p:extLst>
              <p:ext uri="{D42A27DB-BD31-4B8C-83A1-F6EECF244321}">
                <p14:modId xmlns:p14="http://schemas.microsoft.com/office/powerpoint/2010/main" val="3328164504"/>
              </p:ext>
            </p:extLst>
          </p:nvPr>
        </p:nvGraphicFramePr>
        <p:xfrm>
          <a:off x="765544" y="3326076"/>
          <a:ext cx="7208876" cy="1371600"/>
        </p:xfrm>
        <a:graphic>
          <a:graphicData uri="http://schemas.openxmlformats.org/drawingml/2006/table">
            <a:tbl>
              <a:tblPr firstRow="1" bandRow="1">
                <a:tableStyleId>{7357B675-1FF4-45E4-A07D-D693FAA6DAAE}</a:tableStyleId>
              </a:tblPr>
              <a:tblGrid>
                <a:gridCol w="1850928">
                  <a:extLst>
                    <a:ext uri="{9D8B030D-6E8A-4147-A177-3AD203B41FA5}">
                      <a16:colId xmlns:a16="http://schemas.microsoft.com/office/drawing/2014/main" val="2450809467"/>
                    </a:ext>
                  </a:extLst>
                </a:gridCol>
                <a:gridCol w="3186117">
                  <a:extLst>
                    <a:ext uri="{9D8B030D-6E8A-4147-A177-3AD203B41FA5}">
                      <a16:colId xmlns:a16="http://schemas.microsoft.com/office/drawing/2014/main" val="2444252033"/>
                    </a:ext>
                  </a:extLst>
                </a:gridCol>
                <a:gridCol w="2171831">
                  <a:extLst>
                    <a:ext uri="{9D8B030D-6E8A-4147-A177-3AD203B41FA5}">
                      <a16:colId xmlns:a16="http://schemas.microsoft.com/office/drawing/2014/main" val="1920278131"/>
                    </a:ext>
                  </a:extLst>
                </a:gridCol>
              </a:tblGrid>
              <a:tr h="0">
                <a:tc>
                  <a:txBody>
                    <a:bodyPr/>
                    <a:lstStyle/>
                    <a:p>
                      <a:pPr algn="l"/>
                      <a:r>
                        <a:rPr lang="en-IN" sz="1200" b="1" dirty="0">
                          <a:solidFill>
                            <a:schemeClr val="accent3"/>
                          </a:solidFill>
                          <a:latin typeface="Proxima Nova" panose="020B0604020202020204" charset="0"/>
                        </a:rPr>
                        <a:t>Batch Number</a:t>
                      </a:r>
                    </a:p>
                  </a:txBody>
                  <a:tcPr/>
                </a:tc>
                <a:tc>
                  <a:txBody>
                    <a:bodyPr/>
                    <a:lstStyle/>
                    <a:p>
                      <a:r>
                        <a:rPr lang="en-IN" sz="1200" b="1" dirty="0">
                          <a:solidFill>
                            <a:schemeClr val="accent3"/>
                          </a:solidFill>
                          <a:latin typeface="Proxima Nova" panose="020B0604020202020204" charset="0"/>
                        </a:rPr>
                        <a:t># of Back-translated records added</a:t>
                      </a:r>
                    </a:p>
                  </a:txBody>
                  <a:tcPr/>
                </a:tc>
                <a:tc>
                  <a:txBody>
                    <a:bodyPr/>
                    <a:lstStyle/>
                    <a:p>
                      <a:r>
                        <a:rPr lang="en-IN" sz="1200" b="1" dirty="0">
                          <a:solidFill>
                            <a:schemeClr val="accent3"/>
                          </a:solidFill>
                          <a:latin typeface="Proxima Nova" panose="020B0604020202020204" charset="0"/>
                        </a:rPr>
                        <a:t>Total Records</a:t>
                      </a:r>
                    </a:p>
                  </a:txBody>
                  <a:tcPr/>
                </a:tc>
                <a:extLst>
                  <a:ext uri="{0D108BD9-81ED-4DB2-BD59-A6C34878D82A}">
                    <a16:rowId xmlns:a16="http://schemas.microsoft.com/office/drawing/2014/main" val="812159878"/>
                  </a:ext>
                </a:extLst>
              </a:tr>
              <a:tr h="260675">
                <a:tc>
                  <a:txBody>
                    <a:bodyPr/>
                    <a:lstStyle/>
                    <a:p>
                      <a:pPr algn="l"/>
                      <a:r>
                        <a:rPr lang="en-IN" sz="1200" dirty="0">
                          <a:solidFill>
                            <a:schemeClr val="accent3"/>
                          </a:solidFill>
                          <a:latin typeface="Proxima Nova" panose="020B0604020202020204" charset="0"/>
                        </a:rPr>
                        <a:t>Batch 1</a:t>
                      </a:r>
                    </a:p>
                  </a:txBody>
                  <a:tcPr/>
                </a:tc>
                <a:tc>
                  <a:txBody>
                    <a:bodyPr/>
                    <a:lstStyle/>
                    <a:p>
                      <a:r>
                        <a:rPr lang="en-IN" sz="1200" dirty="0">
                          <a:solidFill>
                            <a:schemeClr val="accent3"/>
                          </a:solidFill>
                          <a:latin typeface="Proxima Nova" panose="020B0604020202020204" charset="0"/>
                        </a:rPr>
                        <a:t>0.5million</a:t>
                      </a:r>
                    </a:p>
                  </a:txBody>
                  <a:tcPr/>
                </a:tc>
                <a:tc>
                  <a:txBody>
                    <a:bodyPr/>
                    <a:lstStyle/>
                    <a:p>
                      <a:r>
                        <a:rPr lang="en-IN" sz="1200" dirty="0">
                          <a:solidFill>
                            <a:schemeClr val="accent3"/>
                          </a:solidFill>
                          <a:latin typeface="Proxima Nova" panose="020B0604020202020204" charset="0"/>
                        </a:rPr>
                        <a:t>1.7million</a:t>
                      </a:r>
                    </a:p>
                  </a:txBody>
                  <a:tcPr/>
                </a:tc>
                <a:extLst>
                  <a:ext uri="{0D108BD9-81ED-4DB2-BD59-A6C34878D82A}">
                    <a16:rowId xmlns:a16="http://schemas.microsoft.com/office/drawing/2014/main" val="1497241061"/>
                  </a:ext>
                </a:extLst>
              </a:tr>
              <a:tr h="260675">
                <a:tc>
                  <a:txBody>
                    <a:bodyPr/>
                    <a:lstStyle/>
                    <a:p>
                      <a:pPr algn="l"/>
                      <a:r>
                        <a:rPr lang="en-IN" sz="1200" dirty="0">
                          <a:solidFill>
                            <a:schemeClr val="accent3"/>
                          </a:solidFill>
                          <a:latin typeface="Proxima Nova" panose="020B0604020202020204" charset="0"/>
                        </a:rPr>
                        <a:t>Batch 2</a:t>
                      </a:r>
                    </a:p>
                  </a:txBody>
                  <a:tcPr/>
                </a:tc>
                <a:tc>
                  <a:txBody>
                    <a:bodyPr/>
                    <a:lstStyle/>
                    <a:p>
                      <a:r>
                        <a:rPr lang="en-IN" sz="1200" dirty="0">
                          <a:solidFill>
                            <a:schemeClr val="accent3"/>
                          </a:solidFill>
                          <a:latin typeface="Proxima Nova" panose="020B0604020202020204" charset="0"/>
                        </a:rPr>
                        <a:t>1.5million</a:t>
                      </a:r>
                    </a:p>
                  </a:txBody>
                  <a:tcPr/>
                </a:tc>
                <a:tc>
                  <a:txBody>
                    <a:bodyPr/>
                    <a:lstStyle/>
                    <a:p>
                      <a:r>
                        <a:rPr lang="en-IN" sz="1200" dirty="0">
                          <a:solidFill>
                            <a:schemeClr val="accent3"/>
                          </a:solidFill>
                          <a:latin typeface="Proxima Nova" panose="020B0604020202020204" charset="0"/>
                        </a:rPr>
                        <a:t>2.7million</a:t>
                      </a:r>
                    </a:p>
                  </a:txBody>
                  <a:tcPr/>
                </a:tc>
                <a:extLst>
                  <a:ext uri="{0D108BD9-81ED-4DB2-BD59-A6C34878D82A}">
                    <a16:rowId xmlns:a16="http://schemas.microsoft.com/office/drawing/2014/main" val="2946711987"/>
                  </a:ext>
                </a:extLst>
              </a:tr>
              <a:tr h="260675">
                <a:tc>
                  <a:txBody>
                    <a:bodyPr/>
                    <a:lstStyle/>
                    <a:p>
                      <a:pPr algn="l"/>
                      <a:r>
                        <a:rPr lang="en-IN" sz="1200" dirty="0">
                          <a:solidFill>
                            <a:schemeClr val="accent3"/>
                          </a:solidFill>
                          <a:latin typeface="Proxima Nova" panose="020B0604020202020204" charset="0"/>
                        </a:rPr>
                        <a:t>Batch 3</a:t>
                      </a:r>
                    </a:p>
                  </a:txBody>
                  <a:tcPr/>
                </a:tc>
                <a:tc>
                  <a:txBody>
                    <a:bodyPr/>
                    <a:lstStyle/>
                    <a:p>
                      <a:r>
                        <a:rPr lang="en-IN" sz="1200" dirty="0">
                          <a:solidFill>
                            <a:schemeClr val="accent3"/>
                          </a:solidFill>
                          <a:latin typeface="Proxima Nova" panose="020B0604020202020204" charset="0"/>
                        </a:rPr>
                        <a:t>2.5million</a:t>
                      </a:r>
                    </a:p>
                  </a:txBody>
                  <a:tcPr/>
                </a:tc>
                <a:tc>
                  <a:txBody>
                    <a:bodyPr/>
                    <a:lstStyle/>
                    <a:p>
                      <a:r>
                        <a:rPr lang="en-IN" sz="1200" dirty="0">
                          <a:solidFill>
                            <a:schemeClr val="accent3"/>
                          </a:solidFill>
                          <a:latin typeface="Proxima Nova" panose="020B0604020202020204" charset="0"/>
                        </a:rPr>
                        <a:t>3.7million</a:t>
                      </a:r>
                    </a:p>
                  </a:txBody>
                  <a:tcPr/>
                </a:tc>
                <a:extLst>
                  <a:ext uri="{0D108BD9-81ED-4DB2-BD59-A6C34878D82A}">
                    <a16:rowId xmlns:a16="http://schemas.microsoft.com/office/drawing/2014/main" val="2167177049"/>
                  </a:ext>
                </a:extLst>
              </a:tr>
              <a:tr h="260675">
                <a:tc>
                  <a:txBody>
                    <a:bodyPr/>
                    <a:lstStyle/>
                    <a:p>
                      <a:pPr algn="l"/>
                      <a:r>
                        <a:rPr lang="en-IN" sz="1200" dirty="0">
                          <a:solidFill>
                            <a:schemeClr val="accent3"/>
                          </a:solidFill>
                          <a:latin typeface="Proxima Nova" panose="020B0604020202020204" charset="0"/>
                        </a:rPr>
                        <a:t>Batch 4</a:t>
                      </a:r>
                    </a:p>
                  </a:txBody>
                  <a:tcPr/>
                </a:tc>
                <a:tc>
                  <a:txBody>
                    <a:bodyPr/>
                    <a:lstStyle/>
                    <a:p>
                      <a:r>
                        <a:rPr lang="en-IN" sz="1200" dirty="0">
                          <a:solidFill>
                            <a:schemeClr val="accent3"/>
                          </a:solidFill>
                          <a:latin typeface="Proxima Nova" panose="020B0604020202020204" charset="0"/>
                        </a:rPr>
                        <a:t>3million</a:t>
                      </a:r>
                    </a:p>
                  </a:txBody>
                  <a:tcPr/>
                </a:tc>
                <a:tc>
                  <a:txBody>
                    <a:bodyPr/>
                    <a:lstStyle/>
                    <a:p>
                      <a:r>
                        <a:rPr lang="en-IN" sz="1200" dirty="0">
                          <a:solidFill>
                            <a:schemeClr val="accent3"/>
                          </a:solidFill>
                          <a:latin typeface="Proxima Nova" panose="020B0604020202020204" charset="0"/>
                        </a:rPr>
                        <a:t>4.2million</a:t>
                      </a:r>
                    </a:p>
                  </a:txBody>
                  <a:tcPr/>
                </a:tc>
                <a:extLst>
                  <a:ext uri="{0D108BD9-81ED-4DB2-BD59-A6C34878D82A}">
                    <a16:rowId xmlns:a16="http://schemas.microsoft.com/office/drawing/2014/main" val="2504327352"/>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5"/>
          <p:cNvSpPr txBox="1">
            <a:spLocks noGrp="1"/>
          </p:cNvSpPr>
          <p:nvPr>
            <p:ph type="title"/>
          </p:nvPr>
        </p:nvSpPr>
        <p:spPr>
          <a:xfrm>
            <a:off x="311700" y="392719"/>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2"/>
                </a:solidFill>
              </a:rPr>
              <a:t>Results</a:t>
            </a:r>
            <a:endParaRPr dirty="0">
              <a:solidFill>
                <a:schemeClr val="dk2"/>
              </a:solidFill>
            </a:endParaRPr>
          </a:p>
        </p:txBody>
      </p:sp>
      <p:graphicFrame>
        <p:nvGraphicFramePr>
          <p:cNvPr id="2" name="Table 2">
            <a:extLst>
              <a:ext uri="{FF2B5EF4-FFF2-40B4-BE49-F238E27FC236}">
                <a16:creationId xmlns:a16="http://schemas.microsoft.com/office/drawing/2014/main" id="{162879AA-C256-463C-A3C9-1C2C0D75C7DA}"/>
              </a:ext>
            </a:extLst>
          </p:cNvPr>
          <p:cNvGraphicFramePr>
            <a:graphicFrameLocks noGrp="1"/>
          </p:cNvGraphicFramePr>
          <p:nvPr>
            <p:extLst>
              <p:ext uri="{D42A27DB-BD31-4B8C-83A1-F6EECF244321}">
                <p14:modId xmlns:p14="http://schemas.microsoft.com/office/powerpoint/2010/main" val="944642831"/>
              </p:ext>
            </p:extLst>
          </p:nvPr>
        </p:nvGraphicFramePr>
        <p:xfrm>
          <a:off x="878957" y="1945286"/>
          <a:ext cx="3033824" cy="2149903"/>
        </p:xfrm>
        <a:graphic>
          <a:graphicData uri="http://schemas.openxmlformats.org/drawingml/2006/table">
            <a:tbl>
              <a:tblPr firstRow="1" bandRow="1">
                <a:tableStyleId>{7357B675-1FF4-45E4-A07D-D693FAA6DAAE}</a:tableStyleId>
              </a:tblPr>
              <a:tblGrid>
                <a:gridCol w="1421218">
                  <a:extLst>
                    <a:ext uri="{9D8B030D-6E8A-4147-A177-3AD203B41FA5}">
                      <a16:colId xmlns:a16="http://schemas.microsoft.com/office/drawing/2014/main" val="3835708427"/>
                    </a:ext>
                  </a:extLst>
                </a:gridCol>
                <a:gridCol w="726559">
                  <a:extLst>
                    <a:ext uri="{9D8B030D-6E8A-4147-A177-3AD203B41FA5}">
                      <a16:colId xmlns:a16="http://schemas.microsoft.com/office/drawing/2014/main" val="1853329047"/>
                    </a:ext>
                  </a:extLst>
                </a:gridCol>
                <a:gridCol w="886047">
                  <a:extLst>
                    <a:ext uri="{9D8B030D-6E8A-4147-A177-3AD203B41FA5}">
                      <a16:colId xmlns:a16="http://schemas.microsoft.com/office/drawing/2014/main" val="1009259973"/>
                    </a:ext>
                  </a:extLst>
                </a:gridCol>
              </a:tblGrid>
              <a:tr h="295703">
                <a:tc>
                  <a:txBody>
                    <a:bodyPr/>
                    <a:lstStyle/>
                    <a:p>
                      <a:r>
                        <a:rPr lang="en-IN" sz="1200" b="1" dirty="0">
                          <a:solidFill>
                            <a:schemeClr val="accent3"/>
                          </a:solidFill>
                          <a:latin typeface="Proxima Nova" panose="020B0604020202020204" charset="0"/>
                        </a:rPr>
                        <a:t>Model</a:t>
                      </a:r>
                    </a:p>
                  </a:txBody>
                  <a:tcPr/>
                </a:tc>
                <a:tc>
                  <a:txBody>
                    <a:bodyPr/>
                    <a:lstStyle/>
                    <a:p>
                      <a:r>
                        <a:rPr lang="en-IN" sz="1200" b="1" dirty="0">
                          <a:solidFill>
                            <a:schemeClr val="accent3"/>
                          </a:solidFill>
                          <a:latin typeface="Proxima Nova" panose="020B0604020202020204" charset="0"/>
                        </a:rPr>
                        <a:t>BLEU</a:t>
                      </a:r>
                    </a:p>
                  </a:txBody>
                  <a:tcPr/>
                </a:tc>
                <a:tc>
                  <a:txBody>
                    <a:bodyPr/>
                    <a:lstStyle/>
                    <a:p>
                      <a:r>
                        <a:rPr lang="en-IN" sz="1200" b="1" dirty="0">
                          <a:solidFill>
                            <a:schemeClr val="accent3"/>
                          </a:solidFill>
                          <a:latin typeface="Proxima Nova" panose="020B0604020202020204" charset="0"/>
                        </a:rPr>
                        <a:t>RIBES</a:t>
                      </a:r>
                    </a:p>
                  </a:txBody>
                  <a:tcPr/>
                </a:tc>
                <a:extLst>
                  <a:ext uri="{0D108BD9-81ED-4DB2-BD59-A6C34878D82A}">
                    <a16:rowId xmlns:a16="http://schemas.microsoft.com/office/drawing/2014/main" val="3708515932"/>
                  </a:ext>
                </a:extLst>
              </a:tr>
              <a:tr h="370840">
                <a:tc>
                  <a:txBody>
                    <a:bodyPr/>
                    <a:lstStyle/>
                    <a:p>
                      <a:r>
                        <a:rPr lang="en-IN" sz="1200" dirty="0">
                          <a:solidFill>
                            <a:schemeClr val="accent3"/>
                          </a:solidFill>
                          <a:latin typeface="Proxima Nova" panose="020B0604020202020204" charset="0"/>
                        </a:rPr>
                        <a:t>Transformer</a:t>
                      </a:r>
                    </a:p>
                  </a:txBody>
                  <a:tcPr/>
                </a:tc>
                <a:tc>
                  <a:txBody>
                    <a:bodyPr/>
                    <a:lstStyle/>
                    <a:p>
                      <a:r>
                        <a:rPr lang="en-IN" sz="1200" dirty="0">
                          <a:solidFill>
                            <a:schemeClr val="accent3"/>
                          </a:solidFill>
                          <a:latin typeface="Proxima Nova" panose="020B0604020202020204" charset="0"/>
                        </a:rPr>
                        <a:t>18.76</a:t>
                      </a:r>
                    </a:p>
                  </a:txBody>
                  <a:tcPr/>
                </a:tc>
                <a:tc>
                  <a:txBody>
                    <a:bodyPr/>
                    <a:lstStyle/>
                    <a:p>
                      <a:r>
                        <a:rPr lang="en-IN" sz="1200" dirty="0">
                          <a:solidFill>
                            <a:schemeClr val="accent3"/>
                          </a:solidFill>
                          <a:latin typeface="Proxima Nova" panose="020B0604020202020204" charset="0"/>
                        </a:rPr>
                        <a:t>0.699708</a:t>
                      </a:r>
                    </a:p>
                  </a:txBody>
                  <a:tcPr/>
                </a:tc>
                <a:extLst>
                  <a:ext uri="{0D108BD9-81ED-4DB2-BD59-A6C34878D82A}">
                    <a16:rowId xmlns:a16="http://schemas.microsoft.com/office/drawing/2014/main" val="1251925529"/>
                  </a:ext>
                </a:extLst>
              </a:tr>
              <a:tr h="370840">
                <a:tc>
                  <a:txBody>
                    <a:bodyPr/>
                    <a:lstStyle/>
                    <a:p>
                      <a:r>
                        <a:rPr lang="en-IN" sz="1200" dirty="0">
                          <a:solidFill>
                            <a:schemeClr val="accent3"/>
                          </a:solidFill>
                          <a:latin typeface="Proxima Nova" panose="020B0604020202020204" charset="0"/>
                        </a:rPr>
                        <a:t>Transformer + B1</a:t>
                      </a:r>
                    </a:p>
                  </a:txBody>
                  <a:tcPr/>
                </a:tc>
                <a:tc>
                  <a:txBody>
                    <a:bodyPr/>
                    <a:lstStyle/>
                    <a:p>
                      <a:r>
                        <a:rPr lang="en-IN" sz="1200" dirty="0">
                          <a:solidFill>
                            <a:schemeClr val="accent3"/>
                          </a:solidFill>
                          <a:latin typeface="Proxima Nova" panose="020B0604020202020204" charset="0"/>
                        </a:rPr>
                        <a:t>22.55</a:t>
                      </a:r>
                    </a:p>
                  </a:txBody>
                  <a:tcPr/>
                </a:tc>
                <a:tc>
                  <a:txBody>
                    <a:bodyPr/>
                    <a:lstStyle/>
                    <a:p>
                      <a:r>
                        <a:rPr lang="en-IN" sz="1200" dirty="0">
                          <a:solidFill>
                            <a:schemeClr val="accent3"/>
                          </a:solidFill>
                          <a:latin typeface="Proxima Nova" panose="020B0604020202020204" charset="0"/>
                        </a:rPr>
                        <a:t>0.730440</a:t>
                      </a:r>
                    </a:p>
                  </a:txBody>
                  <a:tcPr/>
                </a:tc>
                <a:extLst>
                  <a:ext uri="{0D108BD9-81ED-4DB2-BD59-A6C34878D82A}">
                    <a16:rowId xmlns:a16="http://schemas.microsoft.com/office/drawing/2014/main" val="4277103262"/>
                  </a:ext>
                </a:extLst>
              </a:tr>
              <a:tr h="370840">
                <a:tc>
                  <a:txBody>
                    <a:bodyPr/>
                    <a:lstStyle/>
                    <a:p>
                      <a:r>
                        <a:rPr lang="en-IN" sz="1200" dirty="0">
                          <a:solidFill>
                            <a:schemeClr val="accent3"/>
                          </a:solidFill>
                          <a:latin typeface="Proxima Nova" panose="020B0604020202020204" charset="0"/>
                        </a:rPr>
                        <a:t>Transformer + B2</a:t>
                      </a:r>
                    </a:p>
                  </a:txBody>
                  <a:tcPr/>
                </a:tc>
                <a:tc>
                  <a:txBody>
                    <a:bodyPr/>
                    <a:lstStyle/>
                    <a:p>
                      <a:r>
                        <a:rPr lang="en-IN" sz="1200" dirty="0">
                          <a:solidFill>
                            <a:schemeClr val="accent3"/>
                          </a:solidFill>
                          <a:latin typeface="Proxima Nova" panose="020B0604020202020204" charset="0"/>
                        </a:rPr>
                        <a:t>23.95</a:t>
                      </a:r>
                    </a:p>
                  </a:txBody>
                  <a:tcPr/>
                </a:tc>
                <a:tc>
                  <a:txBody>
                    <a:bodyPr/>
                    <a:lstStyle/>
                    <a:p>
                      <a:r>
                        <a:rPr lang="en-IN" sz="1200" dirty="0">
                          <a:solidFill>
                            <a:schemeClr val="accent3"/>
                          </a:solidFill>
                          <a:latin typeface="Proxima Nova" panose="020B0604020202020204" charset="0"/>
                        </a:rPr>
                        <a:t>0.735804</a:t>
                      </a:r>
                    </a:p>
                  </a:txBody>
                  <a:tcPr/>
                </a:tc>
                <a:extLst>
                  <a:ext uri="{0D108BD9-81ED-4DB2-BD59-A6C34878D82A}">
                    <a16:rowId xmlns:a16="http://schemas.microsoft.com/office/drawing/2014/main" val="1208484552"/>
                  </a:ext>
                </a:extLst>
              </a:tr>
              <a:tr h="370840">
                <a:tc>
                  <a:txBody>
                    <a:bodyPr/>
                    <a:lstStyle/>
                    <a:p>
                      <a:r>
                        <a:rPr lang="en-IN" sz="1200" dirty="0">
                          <a:solidFill>
                            <a:schemeClr val="accent3"/>
                          </a:solidFill>
                          <a:latin typeface="Proxima Nova" panose="020B0604020202020204" charset="0"/>
                        </a:rPr>
                        <a:t>Transformer + B3</a:t>
                      </a:r>
                    </a:p>
                  </a:txBody>
                  <a:tcPr/>
                </a:tc>
                <a:tc>
                  <a:txBody>
                    <a:bodyPr/>
                    <a:lstStyle/>
                    <a:p>
                      <a:r>
                        <a:rPr lang="en-IN" sz="1200" dirty="0">
                          <a:solidFill>
                            <a:schemeClr val="accent3"/>
                          </a:solidFill>
                          <a:latin typeface="Proxima Nova" panose="020B0604020202020204" charset="0"/>
                        </a:rPr>
                        <a:t>24.79</a:t>
                      </a:r>
                    </a:p>
                  </a:txBody>
                  <a:tcPr/>
                </a:tc>
                <a:tc>
                  <a:txBody>
                    <a:bodyPr/>
                    <a:lstStyle/>
                    <a:p>
                      <a:r>
                        <a:rPr lang="en-IN" sz="1200" dirty="0">
                          <a:solidFill>
                            <a:schemeClr val="accent3"/>
                          </a:solidFill>
                          <a:latin typeface="Proxima Nova" panose="020B0604020202020204" charset="0"/>
                        </a:rPr>
                        <a:t>0.741369</a:t>
                      </a:r>
                    </a:p>
                  </a:txBody>
                  <a:tcPr/>
                </a:tc>
                <a:extLst>
                  <a:ext uri="{0D108BD9-81ED-4DB2-BD59-A6C34878D82A}">
                    <a16:rowId xmlns:a16="http://schemas.microsoft.com/office/drawing/2014/main" val="2320530971"/>
                  </a:ext>
                </a:extLst>
              </a:tr>
              <a:tr h="370840">
                <a:tc>
                  <a:txBody>
                    <a:bodyPr/>
                    <a:lstStyle/>
                    <a:p>
                      <a:r>
                        <a:rPr lang="en-IN" sz="1200" dirty="0">
                          <a:solidFill>
                            <a:schemeClr val="accent3"/>
                          </a:solidFill>
                          <a:latin typeface="Proxima Nova" panose="020B0604020202020204" charset="0"/>
                        </a:rPr>
                        <a:t>Transformer + B4</a:t>
                      </a:r>
                    </a:p>
                  </a:txBody>
                  <a:tcPr/>
                </a:tc>
                <a:tc>
                  <a:txBody>
                    <a:bodyPr/>
                    <a:lstStyle/>
                    <a:p>
                      <a:r>
                        <a:rPr lang="en-IN" sz="1200" dirty="0">
                          <a:solidFill>
                            <a:schemeClr val="accent3"/>
                          </a:solidFill>
                          <a:latin typeface="Proxima Nova" panose="020B0604020202020204" charset="0"/>
                        </a:rPr>
                        <a:t>24.68</a:t>
                      </a:r>
                    </a:p>
                  </a:txBody>
                  <a:tcPr/>
                </a:tc>
                <a:tc>
                  <a:txBody>
                    <a:bodyPr/>
                    <a:lstStyle/>
                    <a:p>
                      <a:r>
                        <a:rPr lang="en-IN" sz="1200" dirty="0">
                          <a:solidFill>
                            <a:schemeClr val="accent3"/>
                          </a:solidFill>
                          <a:latin typeface="Proxima Nova" panose="020B0604020202020204" charset="0"/>
                        </a:rPr>
                        <a:t>0.740567</a:t>
                      </a:r>
                    </a:p>
                  </a:txBody>
                  <a:tcPr/>
                </a:tc>
                <a:extLst>
                  <a:ext uri="{0D108BD9-81ED-4DB2-BD59-A6C34878D82A}">
                    <a16:rowId xmlns:a16="http://schemas.microsoft.com/office/drawing/2014/main" val="976062285"/>
                  </a:ext>
                </a:extLst>
              </a:tr>
            </a:tbl>
          </a:graphicData>
        </a:graphic>
      </p:graphicFrame>
      <p:graphicFrame>
        <p:nvGraphicFramePr>
          <p:cNvPr id="5" name="Table 2">
            <a:extLst>
              <a:ext uri="{FF2B5EF4-FFF2-40B4-BE49-F238E27FC236}">
                <a16:creationId xmlns:a16="http://schemas.microsoft.com/office/drawing/2014/main" id="{A074D8E8-3F0E-4FDD-B2E9-BB8721DBCCE4}"/>
              </a:ext>
            </a:extLst>
          </p:cNvPr>
          <p:cNvGraphicFramePr>
            <a:graphicFrameLocks noGrp="1"/>
          </p:cNvGraphicFramePr>
          <p:nvPr>
            <p:extLst>
              <p:ext uri="{D42A27DB-BD31-4B8C-83A1-F6EECF244321}">
                <p14:modId xmlns:p14="http://schemas.microsoft.com/office/powerpoint/2010/main" val="4258574909"/>
              </p:ext>
            </p:extLst>
          </p:nvPr>
        </p:nvGraphicFramePr>
        <p:xfrm>
          <a:off x="4961863" y="1939881"/>
          <a:ext cx="3044453" cy="2155308"/>
        </p:xfrm>
        <a:graphic>
          <a:graphicData uri="http://schemas.openxmlformats.org/drawingml/2006/table">
            <a:tbl>
              <a:tblPr firstRow="1" bandRow="1">
                <a:tableStyleId>{7357B675-1FF4-45E4-A07D-D693FAA6DAAE}</a:tableStyleId>
              </a:tblPr>
              <a:tblGrid>
                <a:gridCol w="1421218">
                  <a:extLst>
                    <a:ext uri="{9D8B030D-6E8A-4147-A177-3AD203B41FA5}">
                      <a16:colId xmlns:a16="http://schemas.microsoft.com/office/drawing/2014/main" val="3835708427"/>
                    </a:ext>
                  </a:extLst>
                </a:gridCol>
                <a:gridCol w="726559">
                  <a:extLst>
                    <a:ext uri="{9D8B030D-6E8A-4147-A177-3AD203B41FA5}">
                      <a16:colId xmlns:a16="http://schemas.microsoft.com/office/drawing/2014/main" val="1853329047"/>
                    </a:ext>
                  </a:extLst>
                </a:gridCol>
                <a:gridCol w="896676">
                  <a:extLst>
                    <a:ext uri="{9D8B030D-6E8A-4147-A177-3AD203B41FA5}">
                      <a16:colId xmlns:a16="http://schemas.microsoft.com/office/drawing/2014/main" val="1009259973"/>
                    </a:ext>
                  </a:extLst>
                </a:gridCol>
              </a:tblGrid>
              <a:tr h="301108">
                <a:tc>
                  <a:txBody>
                    <a:bodyPr/>
                    <a:lstStyle/>
                    <a:p>
                      <a:r>
                        <a:rPr lang="en-IN" sz="1200" b="1" dirty="0">
                          <a:solidFill>
                            <a:schemeClr val="accent3"/>
                          </a:solidFill>
                          <a:latin typeface="Proxima Nova" panose="020B0604020202020204" charset="0"/>
                        </a:rPr>
                        <a:t>Model</a:t>
                      </a:r>
                    </a:p>
                  </a:txBody>
                  <a:tcPr/>
                </a:tc>
                <a:tc>
                  <a:txBody>
                    <a:bodyPr/>
                    <a:lstStyle/>
                    <a:p>
                      <a:r>
                        <a:rPr lang="en-IN" sz="1200" b="1" dirty="0">
                          <a:solidFill>
                            <a:schemeClr val="accent3"/>
                          </a:solidFill>
                          <a:latin typeface="Proxima Nova" panose="020B0604020202020204" charset="0"/>
                        </a:rPr>
                        <a:t>BLEU</a:t>
                      </a:r>
                    </a:p>
                  </a:txBody>
                  <a:tcPr/>
                </a:tc>
                <a:tc>
                  <a:txBody>
                    <a:bodyPr/>
                    <a:lstStyle/>
                    <a:p>
                      <a:r>
                        <a:rPr lang="en-IN" sz="1200" b="1" dirty="0">
                          <a:solidFill>
                            <a:schemeClr val="accent3"/>
                          </a:solidFill>
                          <a:latin typeface="Proxima Nova" panose="020B0604020202020204" charset="0"/>
                        </a:rPr>
                        <a:t>RIBES</a:t>
                      </a:r>
                    </a:p>
                  </a:txBody>
                  <a:tcPr/>
                </a:tc>
                <a:extLst>
                  <a:ext uri="{0D108BD9-81ED-4DB2-BD59-A6C34878D82A}">
                    <a16:rowId xmlns:a16="http://schemas.microsoft.com/office/drawing/2014/main" val="3708515932"/>
                  </a:ext>
                </a:extLst>
              </a:tr>
              <a:tr h="370840">
                <a:tc>
                  <a:txBody>
                    <a:bodyPr/>
                    <a:lstStyle/>
                    <a:p>
                      <a:r>
                        <a:rPr lang="en-IN" sz="1200" dirty="0">
                          <a:solidFill>
                            <a:schemeClr val="accent3"/>
                          </a:solidFill>
                          <a:latin typeface="Proxima Nova" panose="020B0604020202020204" charset="0"/>
                        </a:rPr>
                        <a:t>Transformer</a:t>
                      </a:r>
                    </a:p>
                  </a:txBody>
                  <a:tcPr/>
                </a:tc>
                <a:tc>
                  <a:txBody>
                    <a:bodyPr/>
                    <a:lstStyle/>
                    <a:p>
                      <a:r>
                        <a:rPr lang="en-IN" sz="1200" dirty="0">
                          <a:solidFill>
                            <a:schemeClr val="accent3"/>
                          </a:solidFill>
                          <a:latin typeface="Proxima Nova" panose="020B0604020202020204" charset="0"/>
                        </a:rPr>
                        <a:t>19.10</a:t>
                      </a:r>
                    </a:p>
                  </a:txBody>
                  <a:tcPr/>
                </a:tc>
                <a:tc>
                  <a:txBody>
                    <a:bodyPr/>
                    <a:lstStyle/>
                    <a:p>
                      <a:r>
                        <a:rPr lang="en-IN" sz="1200" dirty="0">
                          <a:solidFill>
                            <a:schemeClr val="accent3"/>
                          </a:solidFill>
                          <a:latin typeface="Proxima Nova" panose="020B0604020202020204" charset="0"/>
                        </a:rPr>
                        <a:t>0.695566</a:t>
                      </a:r>
                    </a:p>
                  </a:txBody>
                  <a:tcPr/>
                </a:tc>
                <a:extLst>
                  <a:ext uri="{0D108BD9-81ED-4DB2-BD59-A6C34878D82A}">
                    <a16:rowId xmlns:a16="http://schemas.microsoft.com/office/drawing/2014/main" val="1251925529"/>
                  </a:ext>
                </a:extLst>
              </a:tr>
              <a:tr h="370840">
                <a:tc>
                  <a:txBody>
                    <a:bodyPr/>
                    <a:lstStyle/>
                    <a:p>
                      <a:r>
                        <a:rPr lang="en-IN" sz="1200" dirty="0">
                          <a:solidFill>
                            <a:schemeClr val="accent3"/>
                          </a:solidFill>
                          <a:latin typeface="Proxima Nova" panose="020B0604020202020204" charset="0"/>
                        </a:rPr>
                        <a:t>Transformer + B1</a:t>
                      </a:r>
                    </a:p>
                  </a:txBody>
                  <a:tcPr/>
                </a:tc>
                <a:tc>
                  <a:txBody>
                    <a:bodyPr/>
                    <a:lstStyle/>
                    <a:p>
                      <a:r>
                        <a:rPr lang="en-IN" sz="1200" dirty="0">
                          <a:solidFill>
                            <a:schemeClr val="accent3"/>
                          </a:solidFill>
                          <a:latin typeface="Proxima Nova" panose="020B0604020202020204" charset="0"/>
                        </a:rPr>
                        <a:t>23.98</a:t>
                      </a:r>
                    </a:p>
                  </a:txBody>
                  <a:tcPr/>
                </a:tc>
                <a:tc>
                  <a:txBody>
                    <a:bodyPr/>
                    <a:lstStyle/>
                    <a:p>
                      <a:r>
                        <a:rPr lang="en-IN" sz="1200" dirty="0">
                          <a:solidFill>
                            <a:schemeClr val="accent3"/>
                          </a:solidFill>
                          <a:latin typeface="Proxima Nova" panose="020B0604020202020204" charset="0"/>
                        </a:rPr>
                        <a:t>0.733614</a:t>
                      </a:r>
                    </a:p>
                  </a:txBody>
                  <a:tcPr/>
                </a:tc>
                <a:extLst>
                  <a:ext uri="{0D108BD9-81ED-4DB2-BD59-A6C34878D82A}">
                    <a16:rowId xmlns:a16="http://schemas.microsoft.com/office/drawing/2014/main" val="4277103262"/>
                  </a:ext>
                </a:extLst>
              </a:tr>
              <a:tr h="370840">
                <a:tc>
                  <a:txBody>
                    <a:bodyPr/>
                    <a:lstStyle/>
                    <a:p>
                      <a:r>
                        <a:rPr lang="en-IN" sz="1200" dirty="0">
                          <a:solidFill>
                            <a:schemeClr val="accent3"/>
                          </a:solidFill>
                          <a:latin typeface="Proxima Nova" panose="020B0604020202020204" charset="0"/>
                        </a:rPr>
                        <a:t>Transformer + B2</a:t>
                      </a:r>
                    </a:p>
                  </a:txBody>
                  <a:tcPr/>
                </a:tc>
                <a:tc>
                  <a:txBody>
                    <a:bodyPr/>
                    <a:lstStyle/>
                    <a:p>
                      <a:r>
                        <a:rPr lang="en-IN" sz="1200" dirty="0">
                          <a:solidFill>
                            <a:schemeClr val="accent3"/>
                          </a:solidFill>
                          <a:latin typeface="Proxima Nova" panose="020B0604020202020204" charset="0"/>
                        </a:rPr>
                        <a:t>25.44</a:t>
                      </a:r>
                    </a:p>
                  </a:txBody>
                  <a:tcPr/>
                </a:tc>
                <a:tc>
                  <a:txBody>
                    <a:bodyPr/>
                    <a:lstStyle/>
                    <a:p>
                      <a:r>
                        <a:rPr lang="en-IN" sz="1200" dirty="0">
                          <a:solidFill>
                            <a:schemeClr val="accent3"/>
                          </a:solidFill>
                          <a:latin typeface="Proxima Nova" panose="020B0604020202020204" charset="0"/>
                        </a:rPr>
                        <a:t>0.737078</a:t>
                      </a:r>
                    </a:p>
                  </a:txBody>
                  <a:tcPr/>
                </a:tc>
                <a:extLst>
                  <a:ext uri="{0D108BD9-81ED-4DB2-BD59-A6C34878D82A}">
                    <a16:rowId xmlns:a16="http://schemas.microsoft.com/office/drawing/2014/main" val="1208484552"/>
                  </a:ext>
                </a:extLst>
              </a:tr>
              <a:tr h="370840">
                <a:tc>
                  <a:txBody>
                    <a:bodyPr/>
                    <a:lstStyle/>
                    <a:p>
                      <a:r>
                        <a:rPr lang="en-IN" sz="1200" dirty="0">
                          <a:solidFill>
                            <a:schemeClr val="accent3"/>
                          </a:solidFill>
                          <a:latin typeface="Proxima Nova" panose="020B0604020202020204" charset="0"/>
                        </a:rPr>
                        <a:t>Transformer + B3</a:t>
                      </a:r>
                    </a:p>
                  </a:txBody>
                  <a:tcPr/>
                </a:tc>
                <a:tc>
                  <a:txBody>
                    <a:bodyPr/>
                    <a:lstStyle/>
                    <a:p>
                      <a:r>
                        <a:rPr lang="en-IN" sz="1200" dirty="0">
                          <a:solidFill>
                            <a:schemeClr val="accent3"/>
                          </a:solidFill>
                          <a:latin typeface="Proxima Nova" panose="020B0604020202020204" charset="0"/>
                        </a:rPr>
                        <a:t>25.87</a:t>
                      </a:r>
                    </a:p>
                  </a:txBody>
                  <a:tcPr/>
                </a:tc>
                <a:tc>
                  <a:txBody>
                    <a:bodyPr/>
                    <a:lstStyle/>
                    <a:p>
                      <a:r>
                        <a:rPr lang="en-IN" sz="1200" dirty="0">
                          <a:solidFill>
                            <a:schemeClr val="accent3"/>
                          </a:solidFill>
                          <a:latin typeface="Proxima Nova" panose="020B0604020202020204" charset="0"/>
                        </a:rPr>
                        <a:t>0.739192</a:t>
                      </a:r>
                    </a:p>
                  </a:txBody>
                  <a:tcPr/>
                </a:tc>
                <a:extLst>
                  <a:ext uri="{0D108BD9-81ED-4DB2-BD59-A6C34878D82A}">
                    <a16:rowId xmlns:a16="http://schemas.microsoft.com/office/drawing/2014/main" val="2320530971"/>
                  </a:ext>
                </a:extLst>
              </a:tr>
              <a:tr h="370840">
                <a:tc>
                  <a:txBody>
                    <a:bodyPr/>
                    <a:lstStyle/>
                    <a:p>
                      <a:r>
                        <a:rPr lang="en-IN" sz="1200" dirty="0">
                          <a:solidFill>
                            <a:schemeClr val="accent3"/>
                          </a:solidFill>
                          <a:latin typeface="Proxima Nova" panose="020B0604020202020204" charset="0"/>
                        </a:rPr>
                        <a:t>Transformer + B4</a:t>
                      </a:r>
                    </a:p>
                  </a:txBody>
                  <a:tcPr/>
                </a:tc>
                <a:tc>
                  <a:txBody>
                    <a:bodyPr/>
                    <a:lstStyle/>
                    <a:p>
                      <a:r>
                        <a:rPr lang="en-IN" sz="1200" dirty="0">
                          <a:solidFill>
                            <a:schemeClr val="accent3"/>
                          </a:solidFill>
                          <a:latin typeface="Proxima Nova" panose="020B0604020202020204" charset="0"/>
                        </a:rPr>
                        <a:t>25.74</a:t>
                      </a:r>
                    </a:p>
                  </a:txBody>
                  <a:tcPr/>
                </a:tc>
                <a:tc>
                  <a:txBody>
                    <a:bodyPr/>
                    <a:lstStyle/>
                    <a:p>
                      <a:r>
                        <a:rPr lang="en-IN" sz="1200" dirty="0">
                          <a:solidFill>
                            <a:schemeClr val="accent3"/>
                          </a:solidFill>
                          <a:latin typeface="Proxima Nova" panose="020B0604020202020204" charset="0"/>
                        </a:rPr>
                        <a:t>0.742397</a:t>
                      </a:r>
                    </a:p>
                  </a:txBody>
                  <a:tcPr/>
                </a:tc>
                <a:extLst>
                  <a:ext uri="{0D108BD9-81ED-4DB2-BD59-A6C34878D82A}">
                    <a16:rowId xmlns:a16="http://schemas.microsoft.com/office/drawing/2014/main" val="976062285"/>
                  </a:ext>
                </a:extLst>
              </a:tr>
            </a:tbl>
          </a:graphicData>
        </a:graphic>
      </p:graphicFrame>
      <p:sp>
        <p:nvSpPr>
          <p:cNvPr id="6" name="TextBox 5">
            <a:extLst>
              <a:ext uri="{FF2B5EF4-FFF2-40B4-BE49-F238E27FC236}">
                <a16:creationId xmlns:a16="http://schemas.microsoft.com/office/drawing/2014/main" id="{A7AAD675-7BC2-4BD8-86AB-2D1A4CF84E7F}"/>
              </a:ext>
            </a:extLst>
          </p:cNvPr>
          <p:cNvSpPr txBox="1"/>
          <p:nvPr/>
        </p:nvSpPr>
        <p:spPr>
          <a:xfrm>
            <a:off x="994508" y="1538720"/>
            <a:ext cx="2731838" cy="307777"/>
          </a:xfrm>
          <a:prstGeom prst="rect">
            <a:avLst/>
          </a:prstGeom>
          <a:noFill/>
        </p:spPr>
        <p:txBody>
          <a:bodyPr wrap="none" rtlCol="0">
            <a:spAutoFit/>
          </a:bodyPr>
          <a:lstStyle/>
          <a:p>
            <a:r>
              <a:rPr lang="en-IN" dirty="0">
                <a:solidFill>
                  <a:schemeClr val="accent3"/>
                </a:solidFill>
              </a:rPr>
              <a:t>Word level tokenization on set-1</a:t>
            </a:r>
          </a:p>
        </p:txBody>
      </p:sp>
      <p:sp>
        <p:nvSpPr>
          <p:cNvPr id="8" name="TextBox 7">
            <a:extLst>
              <a:ext uri="{FF2B5EF4-FFF2-40B4-BE49-F238E27FC236}">
                <a16:creationId xmlns:a16="http://schemas.microsoft.com/office/drawing/2014/main" id="{EB81D744-7F64-4F3B-8EAF-47D254F091D4}"/>
              </a:ext>
            </a:extLst>
          </p:cNvPr>
          <p:cNvSpPr txBox="1"/>
          <p:nvPr/>
        </p:nvSpPr>
        <p:spPr>
          <a:xfrm>
            <a:off x="4908297" y="1538720"/>
            <a:ext cx="3070071" cy="307777"/>
          </a:xfrm>
          <a:prstGeom prst="rect">
            <a:avLst/>
          </a:prstGeom>
          <a:noFill/>
        </p:spPr>
        <p:txBody>
          <a:bodyPr wrap="none" rtlCol="0">
            <a:spAutoFit/>
          </a:bodyPr>
          <a:lstStyle/>
          <a:p>
            <a:r>
              <a:rPr lang="en-IN" dirty="0">
                <a:solidFill>
                  <a:schemeClr val="accent3"/>
                </a:solidFill>
              </a:rPr>
              <a:t>Sub-word level tokenization on set-1</a:t>
            </a:r>
          </a:p>
        </p:txBody>
      </p:sp>
      <p:cxnSp>
        <p:nvCxnSpPr>
          <p:cNvPr id="11" name="Straight Connector 10">
            <a:extLst>
              <a:ext uri="{FF2B5EF4-FFF2-40B4-BE49-F238E27FC236}">
                <a16:creationId xmlns:a16="http://schemas.microsoft.com/office/drawing/2014/main" id="{32E94980-56DE-4BA6-83E2-8E3A21A1A02F}"/>
              </a:ext>
            </a:extLst>
          </p:cNvPr>
          <p:cNvCxnSpPr>
            <a:cxnSpLocks/>
          </p:cNvCxnSpPr>
          <p:nvPr/>
        </p:nvCxnSpPr>
        <p:spPr>
          <a:xfrm>
            <a:off x="4444409" y="1538720"/>
            <a:ext cx="0" cy="2812596"/>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1743194-4C34-4351-80B8-328CF528D428}"/>
              </a:ext>
            </a:extLst>
          </p:cNvPr>
          <p:cNvSpPr txBox="1"/>
          <p:nvPr/>
        </p:nvSpPr>
        <p:spPr>
          <a:xfrm>
            <a:off x="311700" y="4467642"/>
            <a:ext cx="8077387" cy="461665"/>
          </a:xfrm>
          <a:prstGeom prst="rect">
            <a:avLst/>
          </a:prstGeom>
          <a:noFill/>
        </p:spPr>
        <p:txBody>
          <a:bodyPr wrap="square" rtlCol="0">
            <a:spAutoFit/>
          </a:bodyPr>
          <a:lstStyle/>
          <a:p>
            <a:r>
              <a:rPr lang="en-IN" sz="1200" b="0" i="0" dirty="0">
                <a:solidFill>
                  <a:schemeClr val="accent3"/>
                </a:solidFill>
                <a:effectLst/>
                <a:latin typeface="Proxima Nova" panose="020B0604020202020204" charset="0"/>
              </a:rPr>
              <a:t>*The Bilingual Evaluation Understudy Score or BLEU and Rank-based Intuitive Bilingual Evaluation Score or RIBES, </a:t>
            </a:r>
            <a:r>
              <a:rPr lang="en-IN" sz="1200" dirty="0">
                <a:solidFill>
                  <a:schemeClr val="accent3"/>
                </a:solidFill>
                <a:latin typeface="Proxima Nova" panose="020B0604020202020204" charset="0"/>
              </a:rPr>
              <a:t>are</a:t>
            </a:r>
            <a:r>
              <a:rPr lang="en-IN" sz="1200" b="0" i="0" dirty="0">
                <a:solidFill>
                  <a:schemeClr val="accent3"/>
                </a:solidFill>
                <a:effectLst/>
                <a:latin typeface="Proxima Nova" panose="020B0604020202020204" charset="0"/>
              </a:rPr>
              <a:t> metrics for evaluating a generated sentence to a reference sentence.</a:t>
            </a:r>
            <a:endParaRPr lang="en-IN" sz="1200" dirty="0">
              <a:solidFill>
                <a:schemeClr val="accent3"/>
              </a:solidFill>
              <a:latin typeface="Proxima Nova" panose="020B0604020202020204" charset="0"/>
            </a:endParaRPr>
          </a:p>
        </p:txBody>
      </p:sp>
      <p:sp>
        <p:nvSpPr>
          <p:cNvPr id="15" name="TextBox 14">
            <a:extLst>
              <a:ext uri="{FF2B5EF4-FFF2-40B4-BE49-F238E27FC236}">
                <a16:creationId xmlns:a16="http://schemas.microsoft.com/office/drawing/2014/main" id="{3F974F93-1DE5-4048-9EDE-BBF76539882A}"/>
              </a:ext>
            </a:extLst>
          </p:cNvPr>
          <p:cNvSpPr txBox="1"/>
          <p:nvPr/>
        </p:nvSpPr>
        <p:spPr>
          <a:xfrm>
            <a:off x="366838" y="1011002"/>
            <a:ext cx="8155142" cy="276999"/>
          </a:xfrm>
          <a:prstGeom prst="rect">
            <a:avLst/>
          </a:prstGeom>
          <a:noFill/>
        </p:spPr>
        <p:txBody>
          <a:bodyPr wrap="square" rtlCol="0">
            <a:spAutoFit/>
          </a:bodyPr>
          <a:lstStyle/>
          <a:p>
            <a:r>
              <a:rPr lang="en-IN" sz="1200" dirty="0">
                <a:solidFill>
                  <a:schemeClr val="accent3"/>
                </a:solidFill>
                <a:latin typeface="Proxima Nova" panose="020B0604020202020204" charset="0"/>
              </a:rPr>
              <a:t>Set-1 consists of 1694 sentences whose words are present in the vocabulary generated from word level tokenization.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BB9F2-6677-4A54-8195-A9A66803C686}"/>
              </a:ext>
            </a:extLst>
          </p:cNvPr>
          <p:cNvSpPr>
            <a:spLocks noGrp="1"/>
          </p:cNvSpPr>
          <p:nvPr>
            <p:ph type="title"/>
          </p:nvPr>
        </p:nvSpPr>
        <p:spPr/>
        <p:txBody>
          <a:bodyPr/>
          <a:lstStyle/>
          <a:p>
            <a:r>
              <a:rPr lang="en-GB" dirty="0">
                <a:solidFill>
                  <a:schemeClr val="dk2"/>
                </a:solidFill>
              </a:rPr>
              <a:t>Results</a:t>
            </a:r>
            <a:endParaRPr lang="en-IN" dirty="0"/>
          </a:p>
        </p:txBody>
      </p:sp>
      <p:sp>
        <p:nvSpPr>
          <p:cNvPr id="5" name="TextBox 4">
            <a:extLst>
              <a:ext uri="{FF2B5EF4-FFF2-40B4-BE49-F238E27FC236}">
                <a16:creationId xmlns:a16="http://schemas.microsoft.com/office/drawing/2014/main" id="{93A6C73C-14B4-4C99-9FD5-10BDEA537716}"/>
              </a:ext>
            </a:extLst>
          </p:cNvPr>
          <p:cNvSpPr txBox="1"/>
          <p:nvPr/>
        </p:nvSpPr>
        <p:spPr>
          <a:xfrm>
            <a:off x="311700" y="1118426"/>
            <a:ext cx="7894660" cy="276999"/>
          </a:xfrm>
          <a:prstGeom prst="rect">
            <a:avLst/>
          </a:prstGeom>
          <a:noFill/>
        </p:spPr>
        <p:txBody>
          <a:bodyPr wrap="square" rtlCol="0">
            <a:spAutoFit/>
          </a:bodyPr>
          <a:lstStyle/>
          <a:p>
            <a:r>
              <a:rPr lang="en-IN" sz="1200" dirty="0">
                <a:solidFill>
                  <a:schemeClr val="accent3"/>
                </a:solidFill>
                <a:latin typeface="Proxima Nova" panose="020B0604020202020204" charset="0"/>
              </a:rPr>
              <a:t>Set-2 consists of the complete test set consisting of 2478 sentences</a:t>
            </a:r>
          </a:p>
        </p:txBody>
      </p:sp>
      <p:graphicFrame>
        <p:nvGraphicFramePr>
          <p:cNvPr id="6" name="Table 6">
            <a:extLst>
              <a:ext uri="{FF2B5EF4-FFF2-40B4-BE49-F238E27FC236}">
                <a16:creationId xmlns:a16="http://schemas.microsoft.com/office/drawing/2014/main" id="{28685F18-A846-4260-8591-4C4556D6C680}"/>
              </a:ext>
            </a:extLst>
          </p:cNvPr>
          <p:cNvGraphicFramePr>
            <a:graphicFrameLocks noGrp="1"/>
          </p:cNvGraphicFramePr>
          <p:nvPr>
            <p:extLst>
              <p:ext uri="{D42A27DB-BD31-4B8C-83A1-F6EECF244321}">
                <p14:modId xmlns:p14="http://schemas.microsoft.com/office/powerpoint/2010/main" val="942579811"/>
              </p:ext>
            </p:extLst>
          </p:nvPr>
        </p:nvGraphicFramePr>
        <p:xfrm>
          <a:off x="1364511" y="1773127"/>
          <a:ext cx="6096000" cy="1112520"/>
        </p:xfrm>
        <a:graphic>
          <a:graphicData uri="http://schemas.openxmlformats.org/drawingml/2006/table">
            <a:tbl>
              <a:tblPr firstRow="1" bandRow="1">
                <a:tableStyleId>{7357B675-1FF4-45E4-A07D-D693FAA6DAAE}</a:tableStyleId>
              </a:tblPr>
              <a:tblGrid>
                <a:gridCol w="2032000">
                  <a:extLst>
                    <a:ext uri="{9D8B030D-6E8A-4147-A177-3AD203B41FA5}">
                      <a16:colId xmlns:a16="http://schemas.microsoft.com/office/drawing/2014/main" val="326369749"/>
                    </a:ext>
                  </a:extLst>
                </a:gridCol>
                <a:gridCol w="2032000">
                  <a:extLst>
                    <a:ext uri="{9D8B030D-6E8A-4147-A177-3AD203B41FA5}">
                      <a16:colId xmlns:a16="http://schemas.microsoft.com/office/drawing/2014/main" val="2506180645"/>
                    </a:ext>
                  </a:extLst>
                </a:gridCol>
                <a:gridCol w="2032000">
                  <a:extLst>
                    <a:ext uri="{9D8B030D-6E8A-4147-A177-3AD203B41FA5}">
                      <a16:colId xmlns:a16="http://schemas.microsoft.com/office/drawing/2014/main" val="2644871134"/>
                    </a:ext>
                  </a:extLst>
                </a:gridCol>
              </a:tblGrid>
              <a:tr h="370840">
                <a:tc>
                  <a:txBody>
                    <a:bodyPr/>
                    <a:lstStyle/>
                    <a:p>
                      <a:r>
                        <a:rPr lang="en-IN" b="1" dirty="0">
                          <a:solidFill>
                            <a:schemeClr val="accent3"/>
                          </a:solidFill>
                          <a:latin typeface="Proxima Nova" panose="020B0604020202020204" charset="0"/>
                        </a:rPr>
                        <a:t>Tokenization</a:t>
                      </a:r>
                    </a:p>
                  </a:txBody>
                  <a:tcPr/>
                </a:tc>
                <a:tc>
                  <a:txBody>
                    <a:bodyPr/>
                    <a:lstStyle/>
                    <a:p>
                      <a:r>
                        <a:rPr lang="en-IN" b="1" dirty="0">
                          <a:solidFill>
                            <a:schemeClr val="accent3"/>
                          </a:solidFill>
                          <a:latin typeface="Proxima Nova" panose="020B0604020202020204" charset="0"/>
                        </a:rPr>
                        <a:t>BLEU </a:t>
                      </a:r>
                    </a:p>
                  </a:txBody>
                  <a:tcPr/>
                </a:tc>
                <a:tc>
                  <a:txBody>
                    <a:bodyPr/>
                    <a:lstStyle/>
                    <a:p>
                      <a:r>
                        <a:rPr lang="en-IN" b="1" dirty="0">
                          <a:solidFill>
                            <a:schemeClr val="accent3"/>
                          </a:solidFill>
                          <a:latin typeface="Proxima Nova" panose="020B0604020202020204" charset="0"/>
                        </a:rPr>
                        <a:t>RIBES</a:t>
                      </a:r>
                    </a:p>
                  </a:txBody>
                  <a:tcPr/>
                </a:tc>
                <a:extLst>
                  <a:ext uri="{0D108BD9-81ED-4DB2-BD59-A6C34878D82A}">
                    <a16:rowId xmlns:a16="http://schemas.microsoft.com/office/drawing/2014/main" val="1258452367"/>
                  </a:ext>
                </a:extLst>
              </a:tr>
              <a:tr h="370840">
                <a:tc>
                  <a:txBody>
                    <a:bodyPr/>
                    <a:lstStyle/>
                    <a:p>
                      <a:r>
                        <a:rPr lang="en-IN" dirty="0">
                          <a:solidFill>
                            <a:schemeClr val="accent3"/>
                          </a:solidFill>
                          <a:latin typeface="Proxima Nova" panose="020B0604020202020204" charset="0"/>
                        </a:rPr>
                        <a:t>Word level</a:t>
                      </a:r>
                    </a:p>
                  </a:txBody>
                  <a:tcPr/>
                </a:tc>
                <a:tc>
                  <a:txBody>
                    <a:bodyPr/>
                    <a:lstStyle/>
                    <a:p>
                      <a:r>
                        <a:rPr lang="en-IN" dirty="0">
                          <a:solidFill>
                            <a:schemeClr val="accent3"/>
                          </a:solidFill>
                          <a:latin typeface="Proxima Nova" panose="020B0604020202020204" charset="0"/>
                        </a:rPr>
                        <a:t>21.22</a:t>
                      </a:r>
                    </a:p>
                  </a:txBody>
                  <a:tcPr/>
                </a:tc>
                <a:tc>
                  <a:txBody>
                    <a:bodyPr/>
                    <a:lstStyle/>
                    <a:p>
                      <a:r>
                        <a:rPr lang="en-IN" dirty="0">
                          <a:solidFill>
                            <a:schemeClr val="accent3"/>
                          </a:solidFill>
                          <a:latin typeface="Proxima Nova" panose="020B0604020202020204" charset="0"/>
                        </a:rPr>
                        <a:t>0.728683</a:t>
                      </a:r>
                    </a:p>
                  </a:txBody>
                  <a:tcPr/>
                </a:tc>
                <a:extLst>
                  <a:ext uri="{0D108BD9-81ED-4DB2-BD59-A6C34878D82A}">
                    <a16:rowId xmlns:a16="http://schemas.microsoft.com/office/drawing/2014/main" val="2817181108"/>
                  </a:ext>
                </a:extLst>
              </a:tr>
              <a:tr h="370840">
                <a:tc>
                  <a:txBody>
                    <a:bodyPr/>
                    <a:lstStyle/>
                    <a:p>
                      <a:r>
                        <a:rPr lang="en-IN" dirty="0">
                          <a:solidFill>
                            <a:schemeClr val="accent3"/>
                          </a:solidFill>
                          <a:latin typeface="Proxima Nova" panose="020B0604020202020204" charset="0"/>
                        </a:rPr>
                        <a:t>Sub-word level</a:t>
                      </a:r>
                    </a:p>
                  </a:txBody>
                  <a:tcPr/>
                </a:tc>
                <a:tc>
                  <a:txBody>
                    <a:bodyPr/>
                    <a:lstStyle/>
                    <a:p>
                      <a:r>
                        <a:rPr lang="en-IN" dirty="0">
                          <a:solidFill>
                            <a:schemeClr val="accent3"/>
                          </a:solidFill>
                          <a:latin typeface="Proxima Nova" panose="020B0604020202020204" charset="0"/>
                        </a:rPr>
                        <a:t>24.53</a:t>
                      </a:r>
                    </a:p>
                  </a:txBody>
                  <a:tcPr/>
                </a:tc>
                <a:tc>
                  <a:txBody>
                    <a:bodyPr/>
                    <a:lstStyle/>
                    <a:p>
                      <a:r>
                        <a:rPr lang="en-IN" dirty="0">
                          <a:solidFill>
                            <a:schemeClr val="accent3"/>
                          </a:solidFill>
                          <a:latin typeface="Proxima Nova" panose="020B0604020202020204" charset="0"/>
                        </a:rPr>
                        <a:t>0.735781</a:t>
                      </a:r>
                    </a:p>
                  </a:txBody>
                  <a:tcPr/>
                </a:tc>
                <a:extLst>
                  <a:ext uri="{0D108BD9-81ED-4DB2-BD59-A6C34878D82A}">
                    <a16:rowId xmlns:a16="http://schemas.microsoft.com/office/drawing/2014/main" val="988036012"/>
                  </a:ext>
                </a:extLst>
              </a:tr>
            </a:tbl>
          </a:graphicData>
        </a:graphic>
      </p:graphicFrame>
      <p:sp>
        <p:nvSpPr>
          <p:cNvPr id="7" name="TextBox 6">
            <a:extLst>
              <a:ext uri="{FF2B5EF4-FFF2-40B4-BE49-F238E27FC236}">
                <a16:creationId xmlns:a16="http://schemas.microsoft.com/office/drawing/2014/main" id="{499F3C7A-964F-4E3F-9928-13B46DBAEAF9}"/>
              </a:ext>
            </a:extLst>
          </p:cNvPr>
          <p:cNvSpPr txBox="1"/>
          <p:nvPr/>
        </p:nvSpPr>
        <p:spPr>
          <a:xfrm>
            <a:off x="544616" y="3263349"/>
            <a:ext cx="7428827" cy="1384995"/>
          </a:xfrm>
          <a:prstGeom prst="rect">
            <a:avLst/>
          </a:prstGeom>
          <a:noFill/>
        </p:spPr>
        <p:txBody>
          <a:bodyPr wrap="square" rtlCol="0">
            <a:spAutoFit/>
          </a:bodyPr>
          <a:lstStyle/>
          <a:p>
            <a:pPr marL="285750" indent="-285750" algn="just">
              <a:buFont typeface="Arial" panose="020B0604020202020204" pitchFamily="34" charset="0"/>
              <a:buChar char="•"/>
            </a:pPr>
            <a:r>
              <a:rPr lang="en-IN" dirty="0">
                <a:solidFill>
                  <a:schemeClr val="accent3"/>
                </a:solidFill>
                <a:latin typeface="Proxima Nova" panose="020B0604020202020204" charset="0"/>
              </a:rPr>
              <a:t>The decrease in the BLEU and RIBES score as compared to Table 3 and Table 4 is due to the fact that the Set-2 consists of additional sentences as compared to Set-1 which contain rare words that are not included in the vocabulary for word level tokenization.</a:t>
            </a:r>
          </a:p>
          <a:p>
            <a:pPr algn="just"/>
            <a:endParaRPr lang="en-IN" dirty="0">
              <a:solidFill>
                <a:schemeClr val="accent3"/>
              </a:solidFill>
              <a:latin typeface="Proxima Nova" panose="020B0604020202020204" charset="0"/>
            </a:endParaRPr>
          </a:p>
          <a:p>
            <a:pPr marL="285750" indent="-285750" algn="just">
              <a:buFont typeface="Arial" panose="020B0604020202020204" pitchFamily="34" charset="0"/>
              <a:buChar char="•"/>
            </a:pPr>
            <a:r>
              <a:rPr lang="en-IN" dirty="0">
                <a:solidFill>
                  <a:schemeClr val="accent3"/>
                </a:solidFill>
                <a:latin typeface="Proxima Nova" panose="020B0604020202020204" charset="0"/>
              </a:rPr>
              <a:t>When sub-word level tokenization is used, the model performs reasonably well even in the presence of rare words which is not the case for word level tokenization.</a:t>
            </a:r>
          </a:p>
        </p:txBody>
      </p:sp>
      <p:sp>
        <p:nvSpPr>
          <p:cNvPr id="10" name="TextBox 9">
            <a:extLst>
              <a:ext uri="{FF2B5EF4-FFF2-40B4-BE49-F238E27FC236}">
                <a16:creationId xmlns:a16="http://schemas.microsoft.com/office/drawing/2014/main" id="{40F61546-83B7-45A6-92A8-9E9FA7FC5B88}"/>
              </a:ext>
            </a:extLst>
          </p:cNvPr>
          <p:cNvSpPr txBox="1"/>
          <p:nvPr/>
        </p:nvSpPr>
        <p:spPr>
          <a:xfrm>
            <a:off x="2003443" y="1465350"/>
            <a:ext cx="4511171" cy="307777"/>
          </a:xfrm>
          <a:prstGeom prst="rect">
            <a:avLst/>
          </a:prstGeom>
          <a:noFill/>
        </p:spPr>
        <p:txBody>
          <a:bodyPr wrap="none" rtlCol="0">
            <a:spAutoFit/>
          </a:bodyPr>
          <a:lstStyle/>
          <a:p>
            <a:r>
              <a:rPr lang="en-IN" dirty="0">
                <a:solidFill>
                  <a:schemeClr val="accent3"/>
                </a:solidFill>
                <a:latin typeface="Proxima Nova" panose="020B0604020202020204" charset="0"/>
              </a:rPr>
              <a:t>Results for the Transformer with Batch4 model on Set-2</a:t>
            </a:r>
          </a:p>
        </p:txBody>
      </p:sp>
    </p:spTree>
    <p:extLst>
      <p:ext uri="{BB962C8B-B14F-4D97-AF65-F5344CB8AC3E}">
        <p14:creationId xmlns:p14="http://schemas.microsoft.com/office/powerpoint/2010/main" val="3517781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2"/>
                </a:solidFill>
              </a:rPr>
              <a:t>Conclusion</a:t>
            </a:r>
            <a:endParaRPr>
              <a:solidFill>
                <a:schemeClr val="dk2"/>
              </a:solidFill>
            </a:endParaRPr>
          </a:p>
        </p:txBody>
      </p:sp>
      <p:sp>
        <p:nvSpPr>
          <p:cNvPr id="226" name="Google Shape;226;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IN" dirty="0"/>
              <a:t>The transformer model has displayed promising results for neural machine translation involving low resource languages as well.</a:t>
            </a:r>
          </a:p>
          <a:p>
            <a:pPr marL="114300" lvl="0" indent="0" algn="l" rtl="0">
              <a:spcBef>
                <a:spcPts val="0"/>
              </a:spcBef>
              <a:spcAft>
                <a:spcPts val="0"/>
              </a:spcAft>
              <a:buSzPts val="1800"/>
              <a:buNone/>
            </a:pPr>
            <a:endParaRPr lang="en-IN" dirty="0"/>
          </a:p>
          <a:p>
            <a:pPr marL="457200" lvl="0" indent="-342900" algn="l" rtl="0">
              <a:spcBef>
                <a:spcPts val="0"/>
              </a:spcBef>
              <a:spcAft>
                <a:spcPts val="0"/>
              </a:spcAft>
              <a:buSzPts val="1800"/>
              <a:buChar char="●"/>
            </a:pPr>
            <a:r>
              <a:rPr lang="en-IN" dirty="0"/>
              <a:t>After adding the back-translated records the performance certainly improved, however when the amount of generated data increases beyond a certain level, there is no further improvement in the performance.</a:t>
            </a:r>
          </a:p>
          <a:p>
            <a:pPr marL="114300" lvl="0" indent="0" algn="l" rtl="0">
              <a:spcBef>
                <a:spcPts val="0"/>
              </a:spcBef>
              <a:spcAft>
                <a:spcPts val="0"/>
              </a:spcAft>
              <a:buSzPts val="1800"/>
              <a:buNone/>
            </a:pPr>
            <a:endParaRPr lang="en-IN" dirty="0"/>
          </a:p>
          <a:p>
            <a:pPr marL="457200" lvl="0" indent="-342900" algn="l" rtl="0">
              <a:spcBef>
                <a:spcPts val="0"/>
              </a:spcBef>
              <a:spcAft>
                <a:spcPts val="0"/>
              </a:spcAft>
              <a:buSzPts val="1800"/>
              <a:buChar char="●"/>
            </a:pPr>
            <a:r>
              <a:rPr lang="en-IN" dirty="0"/>
              <a:t>Using a combination of the transformer model, back-translation technique and a sub-word tokenization method like BPE, we achieved a BLEU score of 24.53 which is the state-of-the-art on this dataset to the best of our knowledge.</a:t>
            </a:r>
            <a:r>
              <a:rPr lang="en-GB" dirty="0"/>
              <a:t> </a:t>
            </a:r>
            <a:endParaRPr dirty="0"/>
          </a:p>
          <a:p>
            <a:pPr marL="0" lvl="0" indent="0" algn="l" rtl="0">
              <a:spcBef>
                <a:spcPts val="1000"/>
              </a:spcBef>
              <a:spcAft>
                <a:spcPts val="1600"/>
              </a:spcAft>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40"/>
          <p:cNvSpPr txBox="1">
            <a:spLocks noGrp="1"/>
          </p:cNvSpPr>
          <p:nvPr>
            <p:ph type="ctrTitle"/>
          </p:nvPr>
        </p:nvSpPr>
        <p:spPr>
          <a:xfrm>
            <a:off x="510450" y="1147130"/>
            <a:ext cx="8123100" cy="158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600" dirty="0"/>
              <a:t>Thank You</a:t>
            </a:r>
            <a:r>
              <a:rPr lang="en-GB" dirty="0"/>
              <a:t>  </a:t>
            </a:r>
            <a:endParaRPr dirty="0"/>
          </a:p>
        </p:txBody>
      </p:sp>
      <p:sp>
        <p:nvSpPr>
          <p:cNvPr id="232" name="Google Shape;232;p40"/>
          <p:cNvSpPr txBox="1">
            <a:spLocks noGrp="1"/>
          </p:cNvSpPr>
          <p:nvPr>
            <p:ph type="subTitle" idx="1"/>
          </p:nvPr>
        </p:nvSpPr>
        <p:spPr>
          <a:xfrm>
            <a:off x="510450" y="3182312"/>
            <a:ext cx="8123100" cy="1488839"/>
          </a:xfrm>
          <a:prstGeom prst="rect">
            <a:avLst/>
          </a:prstGeom>
        </p:spPr>
        <p:txBody>
          <a:bodyPr spcFirstLastPara="1" wrap="square" lIns="91425" tIns="91425" rIns="91425" bIns="91425" anchor="t" anchorCtr="0">
            <a:noAutofit/>
          </a:bodyPr>
          <a:lstStyle/>
          <a:p>
            <a:pPr algn="ctr"/>
            <a:r>
              <a:rPr lang="en-IN" sz="1400" u="sng" dirty="0"/>
              <a:t>Authors:</a:t>
            </a:r>
            <a:endParaRPr lang="en-IN" sz="1400" dirty="0"/>
          </a:p>
          <a:p>
            <a:pPr algn="ctr">
              <a:spcBef>
                <a:spcPts val="400"/>
              </a:spcBef>
            </a:pPr>
            <a:r>
              <a:rPr lang="en-IN" sz="1400" dirty="0"/>
              <a:t>kavitgangar34@gmail.com</a:t>
            </a:r>
          </a:p>
          <a:p>
            <a:pPr algn="ctr">
              <a:spcBef>
                <a:spcPts val="400"/>
              </a:spcBef>
            </a:pPr>
            <a:r>
              <a:rPr lang="en-IN" sz="1400" dirty="0"/>
              <a:t>hardikruparel14@gmail.com</a:t>
            </a:r>
          </a:p>
          <a:p>
            <a:pPr algn="ctr">
              <a:spcBef>
                <a:spcPts val="400"/>
              </a:spcBef>
            </a:pPr>
            <a:r>
              <a:rPr lang="en-IN" sz="1400" dirty="0"/>
              <a:t>shreyaslele2398@gmail.com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2"/>
                </a:solidFill>
              </a:rPr>
              <a:t>Agenda</a:t>
            </a:r>
            <a:endParaRPr dirty="0"/>
          </a:p>
        </p:txBody>
      </p:sp>
      <p:sp>
        <p:nvSpPr>
          <p:cNvPr id="66" name="Google Shape;66;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GB" dirty="0"/>
              <a:t>Introduction</a:t>
            </a:r>
            <a:endParaRPr dirty="0"/>
          </a:p>
          <a:p>
            <a:pPr marL="457200" lvl="0" indent="-342900" algn="l" rtl="0">
              <a:spcBef>
                <a:spcPts val="1600"/>
              </a:spcBef>
              <a:spcAft>
                <a:spcPts val="0"/>
              </a:spcAft>
              <a:buSzPts val="1800"/>
              <a:buAutoNum type="arabicPeriod"/>
            </a:pPr>
            <a:r>
              <a:rPr lang="en-GB" dirty="0"/>
              <a:t>Literature Survey</a:t>
            </a:r>
            <a:endParaRPr dirty="0"/>
          </a:p>
          <a:p>
            <a:pPr marL="457200" lvl="0" indent="-342900" algn="l" rtl="0">
              <a:spcBef>
                <a:spcPts val="1600"/>
              </a:spcBef>
              <a:spcAft>
                <a:spcPts val="0"/>
              </a:spcAft>
              <a:buSzPts val="1800"/>
              <a:buAutoNum type="arabicPeriod"/>
            </a:pPr>
            <a:r>
              <a:rPr lang="en-IN" dirty="0"/>
              <a:t>Transformer Model</a:t>
            </a:r>
            <a:endParaRPr dirty="0"/>
          </a:p>
          <a:p>
            <a:pPr marL="457200" lvl="0" indent="-342900" algn="l" rtl="0">
              <a:spcBef>
                <a:spcPts val="1600"/>
              </a:spcBef>
              <a:spcAft>
                <a:spcPts val="0"/>
              </a:spcAft>
              <a:buSzPts val="1800"/>
              <a:buAutoNum type="arabicPeriod"/>
            </a:pPr>
            <a:r>
              <a:rPr lang="en-GB" dirty="0"/>
              <a:t>Results</a:t>
            </a:r>
            <a:endParaRPr dirty="0"/>
          </a:p>
          <a:p>
            <a:pPr marL="457200" lvl="0" indent="-342900" algn="l" rtl="0">
              <a:spcBef>
                <a:spcPts val="1600"/>
              </a:spcBef>
              <a:spcAft>
                <a:spcPts val="1600"/>
              </a:spcAft>
              <a:buSzPts val="1800"/>
              <a:buAutoNum type="arabicPeriod"/>
            </a:pPr>
            <a:r>
              <a:rPr lang="en-GB" dirty="0"/>
              <a:t>Conclusion</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2"/>
                </a:solidFill>
              </a:rPr>
              <a:t>Introduction</a:t>
            </a:r>
            <a:endParaRPr dirty="0">
              <a:solidFill>
                <a:schemeClr val="dk2"/>
              </a:solidFill>
            </a:endParaRPr>
          </a:p>
        </p:txBody>
      </p:sp>
      <p:sp>
        <p:nvSpPr>
          <p:cNvPr id="77" name="Google Shape;77;p16"/>
          <p:cNvSpPr txBox="1">
            <a:spLocks noGrp="1"/>
          </p:cNvSpPr>
          <p:nvPr>
            <p:ph type="body" idx="1"/>
          </p:nvPr>
        </p:nvSpPr>
        <p:spPr>
          <a:xfrm>
            <a:off x="311700" y="1152475"/>
            <a:ext cx="8520600" cy="3546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IN" dirty="0"/>
              <a:t>Machine translation is one of the oldest tasks taken up by computer scientists and the development in this field has been going on for more than 60 years</a:t>
            </a:r>
          </a:p>
          <a:p>
            <a:pPr marL="114300" lvl="0" indent="0" algn="l" rtl="0">
              <a:spcBef>
                <a:spcPts val="0"/>
              </a:spcBef>
              <a:spcAft>
                <a:spcPts val="0"/>
              </a:spcAft>
              <a:buSzPts val="1800"/>
              <a:buNone/>
            </a:pPr>
            <a:endParaRPr lang="en-IN" dirty="0"/>
          </a:p>
          <a:p>
            <a:pPr marL="457200" lvl="0" indent="-342900" algn="l" rtl="0">
              <a:spcBef>
                <a:spcPts val="0"/>
              </a:spcBef>
              <a:spcAft>
                <a:spcPts val="0"/>
              </a:spcAft>
              <a:buSzPts val="1800"/>
              <a:buChar char="●"/>
            </a:pPr>
            <a:r>
              <a:rPr lang="en-IN" dirty="0"/>
              <a:t>Rule Based Machine Translation (RBMT) is a system based on linguistic information about the source and target languages derived from dictionaries and grammar including semantics and syntactic regularities of each language</a:t>
            </a:r>
          </a:p>
          <a:p>
            <a:pPr marL="114300" lvl="0" indent="0" algn="l" rtl="0">
              <a:spcBef>
                <a:spcPts val="0"/>
              </a:spcBef>
              <a:spcAft>
                <a:spcPts val="0"/>
              </a:spcAft>
              <a:buSzPts val="1800"/>
              <a:buNone/>
            </a:pPr>
            <a:endParaRPr lang="en-IN" dirty="0"/>
          </a:p>
          <a:p>
            <a:pPr marL="457200" lvl="0" indent="-342900" algn="l" rtl="0">
              <a:spcBef>
                <a:spcPts val="0"/>
              </a:spcBef>
              <a:spcAft>
                <a:spcPts val="0"/>
              </a:spcAft>
              <a:buSzPts val="1800"/>
              <a:buChar char="●"/>
            </a:pPr>
            <a:r>
              <a:rPr lang="en-IN" dirty="0"/>
              <a:t>Statistical Machine Translation (SMT) approaches leverage probability and statistics to determine the output sequence instead of having rules determine the target sequence. This approach made it feasible to cover all types of language within the source and target language and to add new pairs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2"/>
                </a:solidFill>
              </a:rPr>
              <a:t>Introduction</a:t>
            </a:r>
            <a:endParaRPr dirty="0">
              <a:solidFill>
                <a:schemeClr val="dk2"/>
              </a:solidFill>
            </a:endParaRPr>
          </a:p>
        </p:txBody>
      </p:sp>
      <p:sp>
        <p:nvSpPr>
          <p:cNvPr id="83" name="Google Shape;83;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r>
              <a:rPr lang="en-IN" dirty="0"/>
              <a:t>The development of various deep learning techniques and the promising results shown by the combination of these techniques with NLP created a new approach called Neural Machine Translation (NMT). </a:t>
            </a:r>
          </a:p>
          <a:p>
            <a:pPr marL="114300" indent="0">
              <a:buNone/>
            </a:pPr>
            <a:r>
              <a:rPr lang="en-IN" dirty="0"/>
              <a:t>	</a:t>
            </a:r>
          </a:p>
          <a:p>
            <a:r>
              <a:rPr lang="en-IN" dirty="0"/>
              <a:t>NMT is a simple Deep Neural Network (DNN) that reads the entire source sentence and produces an output translation one word at a time.</a:t>
            </a:r>
          </a:p>
          <a:p>
            <a:endParaRPr lang="en-IN" dirty="0"/>
          </a:p>
          <a:p>
            <a:r>
              <a:rPr lang="en-IN" dirty="0"/>
              <a:t>NMT’s advantage lies in two facts that are its simplistic architecture and its ability to capture long dependencies in the sentence, thereby indicating its huge potential in emerging as a new trend of the mainstream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2"/>
                </a:solidFill>
              </a:rPr>
              <a:t>Literature Survey</a:t>
            </a:r>
            <a:endParaRPr dirty="0">
              <a:solidFill>
                <a:schemeClr val="dk2"/>
              </a:solidFill>
            </a:endParaRPr>
          </a:p>
        </p:txBody>
      </p:sp>
      <p:sp>
        <p:nvSpPr>
          <p:cNvPr id="94" name="Google Shape;94;p19"/>
          <p:cNvSpPr txBox="1">
            <a:spLocks noGrp="1"/>
          </p:cNvSpPr>
          <p:nvPr>
            <p:ph type="body" idx="1"/>
          </p:nvPr>
        </p:nvSpPr>
        <p:spPr>
          <a:xfrm>
            <a:off x="311700" y="1152475"/>
            <a:ext cx="8520600" cy="3812930"/>
          </a:xfrm>
          <a:prstGeom prst="rect">
            <a:avLst/>
          </a:prstGeom>
        </p:spPr>
        <p:txBody>
          <a:bodyPr spcFirstLastPara="1" wrap="square" lIns="91425" tIns="91425" rIns="91425" bIns="91425" anchor="t" anchorCtr="0">
            <a:noAutofit/>
          </a:bodyPr>
          <a:lstStyle/>
          <a:p>
            <a:pPr marL="457200" lvl="0" indent="-342900" algn="just" rtl="0">
              <a:lnSpc>
                <a:spcPct val="113000"/>
              </a:lnSpc>
              <a:spcBef>
                <a:spcPts val="0"/>
              </a:spcBef>
              <a:spcAft>
                <a:spcPts val="0"/>
              </a:spcAft>
              <a:buSzPts val="1800"/>
              <a:buChar char="●"/>
            </a:pPr>
            <a:r>
              <a:rPr lang="en-IN" b="0" i="0" dirty="0">
                <a:solidFill>
                  <a:srgbClr val="555555"/>
                </a:solidFill>
                <a:effectLst/>
                <a:latin typeface="Proxima Nova" panose="020B0604020202020204" charset="0"/>
              </a:rPr>
              <a:t>The early </a:t>
            </a:r>
            <a:r>
              <a:rPr lang="en-IN" dirty="0">
                <a:solidFill>
                  <a:srgbClr val="555555"/>
                </a:solidFill>
                <a:latin typeface="Proxima Nova" panose="020B0604020202020204" charset="0"/>
              </a:rPr>
              <a:t>M</a:t>
            </a:r>
            <a:r>
              <a:rPr lang="en-IN" b="0" i="0" dirty="0">
                <a:solidFill>
                  <a:srgbClr val="555555"/>
                </a:solidFill>
                <a:effectLst/>
                <a:latin typeface="Proxima Nova" panose="020B0604020202020204" charset="0"/>
              </a:rPr>
              <a:t>ultilayer Perceptron neural network models had been greatly improved upon through the use of recurrent neural networks organized into an encoder-decoder architecture that allow for variable length input and output sequences.</a:t>
            </a:r>
          </a:p>
          <a:p>
            <a:pPr marL="114300" lvl="0" indent="0" algn="just" rtl="0">
              <a:lnSpc>
                <a:spcPct val="113000"/>
              </a:lnSpc>
              <a:spcBef>
                <a:spcPts val="0"/>
              </a:spcBef>
              <a:spcAft>
                <a:spcPts val="0"/>
              </a:spcAft>
              <a:buSzPts val="1800"/>
              <a:buNone/>
            </a:pPr>
            <a:endParaRPr lang="en-IN" b="0" i="0" dirty="0">
              <a:solidFill>
                <a:srgbClr val="555555"/>
              </a:solidFill>
              <a:effectLst/>
              <a:latin typeface="Proxima Nova" panose="020B0604020202020204" charset="0"/>
            </a:endParaRPr>
          </a:p>
          <a:p>
            <a:pPr marL="457200" lvl="0" indent="-342900" algn="l" rtl="0">
              <a:lnSpc>
                <a:spcPct val="113000"/>
              </a:lnSpc>
              <a:spcBef>
                <a:spcPts val="0"/>
              </a:spcBef>
              <a:spcAft>
                <a:spcPts val="0"/>
              </a:spcAft>
              <a:buSzPts val="1800"/>
              <a:buChar char="●"/>
            </a:pPr>
            <a:r>
              <a:rPr lang="en-IN" b="0" i="0" dirty="0">
                <a:solidFill>
                  <a:srgbClr val="555555"/>
                </a:solidFill>
                <a:effectLst/>
                <a:latin typeface="Proxima Nova" panose="020B0604020202020204" charset="0"/>
              </a:rPr>
              <a:t>Encoder-Decoder architecture has problems with long sequences of text to be translated which is solved by using an attention mechanism that allows the model to learn where to place attention on the input sequence as each word of the output sequence is decoded.</a:t>
            </a:r>
          </a:p>
          <a:p>
            <a:pPr marL="114300" lvl="0" indent="0" algn="l" rtl="0">
              <a:lnSpc>
                <a:spcPct val="113000"/>
              </a:lnSpc>
              <a:spcBef>
                <a:spcPts val="0"/>
              </a:spcBef>
              <a:spcAft>
                <a:spcPts val="0"/>
              </a:spcAft>
              <a:buSzPts val="1800"/>
              <a:buNone/>
            </a:pPr>
            <a:endParaRPr lang="en-IN" b="0" i="0" dirty="0">
              <a:solidFill>
                <a:srgbClr val="555555"/>
              </a:solidFill>
              <a:effectLst/>
              <a:latin typeface="Proxima Nova" panose="020B0604020202020204" charset="0"/>
            </a:endParaRPr>
          </a:p>
          <a:p>
            <a:pPr marL="457200" lvl="0" indent="-342900" algn="l" rtl="0">
              <a:lnSpc>
                <a:spcPct val="113000"/>
              </a:lnSpc>
              <a:spcBef>
                <a:spcPts val="0"/>
              </a:spcBef>
              <a:spcAft>
                <a:spcPts val="0"/>
              </a:spcAft>
              <a:buSzPts val="1800"/>
              <a:buChar char="●"/>
            </a:pPr>
            <a:r>
              <a:rPr lang="en-IN" b="0" i="0" dirty="0">
                <a:solidFill>
                  <a:srgbClr val="555555"/>
                </a:solidFill>
                <a:effectLst/>
                <a:latin typeface="Proxima Nova" panose="020B0604020202020204" charset="0"/>
              </a:rPr>
              <a:t>Although effective, these systems still suffer from some issues such as scaling to larger vocabularies of words and the slow speed of training the models</a:t>
            </a:r>
            <a:r>
              <a:rPr lang="en-IN" b="0" i="0" dirty="0">
                <a:solidFill>
                  <a:srgbClr val="555555"/>
                </a:solidFill>
                <a:effectLst/>
                <a:latin typeface="Helvetica Neue"/>
              </a:rPr>
              <a:t>. </a:t>
            </a:r>
            <a:endParaRPr lang="en-IN" dirty="0">
              <a:latin typeface="Proxima Nova" panose="020B0604020202020204" charset="0"/>
            </a:endParaRPr>
          </a:p>
        </p:txBody>
      </p:sp>
    </p:spTree>
    <p:extLst>
      <p:ext uri="{BB962C8B-B14F-4D97-AF65-F5344CB8AC3E}">
        <p14:creationId xmlns:p14="http://schemas.microsoft.com/office/powerpoint/2010/main" val="3427918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2"/>
                </a:solidFill>
              </a:rPr>
              <a:t>Transformer : Architecture</a:t>
            </a:r>
            <a:endParaRPr dirty="0">
              <a:solidFill>
                <a:schemeClr val="dk2"/>
              </a:solidFill>
            </a:endParaRPr>
          </a:p>
        </p:txBody>
      </p:sp>
      <p:pic>
        <p:nvPicPr>
          <p:cNvPr id="3" name="Picture 2">
            <a:extLst>
              <a:ext uri="{FF2B5EF4-FFF2-40B4-BE49-F238E27FC236}">
                <a16:creationId xmlns:a16="http://schemas.microsoft.com/office/drawing/2014/main" id="{1B762509-0A2E-4FBC-B539-E36D6E4EF15E}"/>
              </a:ext>
            </a:extLst>
          </p:cNvPr>
          <p:cNvPicPr>
            <a:picLocks noChangeAspect="1"/>
          </p:cNvPicPr>
          <p:nvPr/>
        </p:nvPicPr>
        <p:blipFill>
          <a:blip r:embed="rId3"/>
          <a:stretch>
            <a:fillRect/>
          </a:stretch>
        </p:blipFill>
        <p:spPr>
          <a:xfrm>
            <a:off x="1913590" y="935666"/>
            <a:ext cx="4763655" cy="383723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2"/>
                </a:solidFill>
              </a:rPr>
              <a:t>Transformer : Working</a:t>
            </a:r>
            <a:endParaRPr dirty="0">
              <a:solidFill>
                <a:schemeClr val="dk2"/>
              </a:solidFill>
            </a:endParaRPr>
          </a:p>
        </p:txBody>
      </p:sp>
      <p:pic>
        <p:nvPicPr>
          <p:cNvPr id="3" name="Picture 2">
            <a:extLst>
              <a:ext uri="{FF2B5EF4-FFF2-40B4-BE49-F238E27FC236}">
                <a16:creationId xmlns:a16="http://schemas.microsoft.com/office/drawing/2014/main" id="{0AFD70EE-F3D5-44D5-A28C-A78C10022CA5}"/>
              </a:ext>
            </a:extLst>
          </p:cNvPr>
          <p:cNvPicPr>
            <a:picLocks noChangeAspect="1"/>
          </p:cNvPicPr>
          <p:nvPr/>
        </p:nvPicPr>
        <p:blipFill>
          <a:blip r:embed="rId3"/>
          <a:stretch>
            <a:fillRect/>
          </a:stretch>
        </p:blipFill>
        <p:spPr>
          <a:xfrm>
            <a:off x="2485869" y="1105786"/>
            <a:ext cx="4172262" cy="359268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CD0E622-439C-417B-BB62-F0B0CADEB249}"/>
              </a:ext>
            </a:extLst>
          </p:cNvPr>
          <p:cNvPicPr>
            <a:picLocks noChangeAspect="1"/>
          </p:cNvPicPr>
          <p:nvPr/>
        </p:nvPicPr>
        <p:blipFill>
          <a:blip r:embed="rId3"/>
          <a:stretch>
            <a:fillRect/>
          </a:stretch>
        </p:blipFill>
        <p:spPr>
          <a:xfrm>
            <a:off x="435934" y="1127050"/>
            <a:ext cx="8176437" cy="3571425"/>
          </a:xfrm>
          <a:prstGeom prst="rect">
            <a:avLst/>
          </a:prstGeom>
        </p:spPr>
      </p:pic>
      <p:sp>
        <p:nvSpPr>
          <p:cNvPr id="8" name="Google Shape;105;p21">
            <a:extLst>
              <a:ext uri="{FF2B5EF4-FFF2-40B4-BE49-F238E27FC236}">
                <a16:creationId xmlns:a16="http://schemas.microsoft.com/office/drawing/2014/main" id="{E2C0CFBF-8EAA-4085-AF50-AC121B3F552E}"/>
              </a:ext>
            </a:extLst>
          </p:cNvPr>
          <p:cNvSpPr txBox="1">
            <a:spLocks noGrp="1"/>
          </p:cNvSpPr>
          <p:nvPr>
            <p:ph type="title"/>
          </p:nvPr>
        </p:nvSpPr>
        <p:spPr>
          <a:xfrm>
            <a:off x="311150" y="444500"/>
            <a:ext cx="8521700" cy="5730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2"/>
                </a:solidFill>
              </a:rPr>
              <a:t>Transformer : Working</a:t>
            </a:r>
            <a:endParaRPr dirty="0">
              <a:solidFill>
                <a:schemeClr val="dk2"/>
              </a:solidFill>
            </a:endParaRPr>
          </a:p>
        </p:txBody>
      </p:sp>
    </p:spTree>
    <p:extLst>
      <p:ext uri="{BB962C8B-B14F-4D97-AF65-F5344CB8AC3E}">
        <p14:creationId xmlns:p14="http://schemas.microsoft.com/office/powerpoint/2010/main" val="1813354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2"/>
                </a:solidFill>
              </a:rPr>
              <a:t>Byte Pair Encoding &amp; Back Translation</a:t>
            </a:r>
            <a:endParaRPr dirty="0">
              <a:solidFill>
                <a:schemeClr val="dk2"/>
              </a:solidFill>
            </a:endParaRPr>
          </a:p>
        </p:txBody>
      </p:sp>
      <p:sp>
        <p:nvSpPr>
          <p:cNvPr id="112" name="Google Shape;112;p22"/>
          <p:cNvSpPr txBox="1">
            <a:spLocks noGrp="1"/>
          </p:cNvSpPr>
          <p:nvPr>
            <p:ph type="body" idx="1"/>
          </p:nvPr>
        </p:nvSpPr>
        <p:spPr>
          <a:xfrm>
            <a:off x="311700" y="1152474"/>
            <a:ext cx="4147411" cy="3667881"/>
          </a:xfrm>
          <a:prstGeom prst="rect">
            <a:avLst/>
          </a:prstGeom>
        </p:spPr>
        <p:txBody>
          <a:bodyPr spcFirstLastPara="1" wrap="square" lIns="91425" tIns="91425" rIns="91425" bIns="91425" anchor="t" anchorCtr="0">
            <a:noAutofit/>
          </a:bodyPr>
          <a:lstStyle/>
          <a:p>
            <a:pPr marL="285750" indent="-285750">
              <a:spcBef>
                <a:spcPts val="1600"/>
              </a:spcBef>
              <a:spcAft>
                <a:spcPts val="1600"/>
              </a:spcAft>
            </a:pPr>
            <a:r>
              <a:rPr lang="en-IN" dirty="0"/>
              <a:t>Byte Pair Encoding (BPE) divides the words such that the frequent sequence of letters is combined to form a root word and affix.</a:t>
            </a:r>
          </a:p>
          <a:p>
            <a:pPr marL="285750" indent="-285750">
              <a:spcBef>
                <a:spcPts val="1600"/>
              </a:spcBef>
              <a:spcAft>
                <a:spcPts val="1600"/>
              </a:spcAft>
            </a:pPr>
            <a:r>
              <a:rPr lang="en-IN" dirty="0"/>
              <a:t>BPE helps solve the OOV words by merging the root word with different combination of affixes.</a:t>
            </a:r>
          </a:p>
          <a:p>
            <a:pPr marL="285750" indent="-285750">
              <a:spcBef>
                <a:spcPts val="1600"/>
              </a:spcBef>
              <a:spcAft>
                <a:spcPts val="1600"/>
              </a:spcAft>
            </a:pPr>
            <a:r>
              <a:rPr lang="en-IN" dirty="0" err="1"/>
              <a:t>e.g</a:t>
            </a:r>
            <a:r>
              <a:rPr lang="en-IN" dirty="0"/>
              <a:t>: Nevada -&gt; Ne@@ </a:t>
            </a:r>
            <a:r>
              <a:rPr lang="en-IN" dirty="0" err="1"/>
              <a:t>vada</a:t>
            </a:r>
            <a:endParaRPr dirty="0"/>
          </a:p>
        </p:txBody>
      </p:sp>
      <p:sp>
        <p:nvSpPr>
          <p:cNvPr id="4" name="Google Shape;112;p22">
            <a:extLst>
              <a:ext uri="{FF2B5EF4-FFF2-40B4-BE49-F238E27FC236}">
                <a16:creationId xmlns:a16="http://schemas.microsoft.com/office/drawing/2014/main" id="{79403AB5-BB02-458F-AADD-7BD5C309575D}"/>
              </a:ext>
            </a:extLst>
          </p:cNvPr>
          <p:cNvSpPr txBox="1">
            <a:spLocks/>
          </p:cNvSpPr>
          <p:nvPr/>
        </p:nvSpPr>
        <p:spPr>
          <a:xfrm>
            <a:off x="4684888" y="1147839"/>
            <a:ext cx="4147412"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Proxima Nova"/>
              <a:buChar char="●"/>
              <a:defRPr sz="1800" b="0" i="0" u="none" strike="noStrike" cap="none">
                <a:solidFill>
                  <a:schemeClr val="accent3"/>
                </a:solidFill>
                <a:latin typeface="Proxima Nova"/>
                <a:ea typeface="Proxima Nova"/>
                <a:cs typeface="Proxima Nova"/>
                <a:sym typeface="Proxima Nova"/>
              </a:defRPr>
            </a:lvl1pPr>
            <a:lvl2pPr marL="914400" marR="0" lvl="1"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2pPr>
            <a:lvl3pPr marL="1371600" marR="0" lvl="2"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3pPr>
            <a:lvl4pPr marL="1828800" marR="0" lvl="3"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4pPr>
            <a:lvl5pPr marL="2286000" marR="0" lvl="4"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5pPr>
            <a:lvl6pPr marL="2743200" marR="0" lvl="5"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6pPr>
            <a:lvl7pPr marL="3200400" marR="0" lvl="6"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7pPr>
            <a:lvl8pPr marL="3657600" marR="0" lvl="7" indent="-317500" algn="l" rtl="0">
              <a:lnSpc>
                <a:spcPct val="115000"/>
              </a:lnSpc>
              <a:spcBef>
                <a:spcPts val="1600"/>
              </a:spcBef>
              <a:spcAft>
                <a:spcPts val="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8pPr>
            <a:lvl9pPr marL="4114800" marR="0" lvl="8" indent="-317500" algn="l" rtl="0">
              <a:lnSpc>
                <a:spcPct val="115000"/>
              </a:lnSpc>
              <a:spcBef>
                <a:spcPts val="1600"/>
              </a:spcBef>
              <a:spcAft>
                <a:spcPts val="1600"/>
              </a:spcAft>
              <a:buClr>
                <a:schemeClr val="accent3"/>
              </a:buClr>
              <a:buSzPts val="1400"/>
              <a:buFont typeface="Proxima Nova"/>
              <a:buChar char="■"/>
              <a:defRPr sz="1400" b="0" i="0" u="none" strike="noStrike" cap="none">
                <a:solidFill>
                  <a:schemeClr val="accent3"/>
                </a:solidFill>
                <a:latin typeface="Proxima Nova"/>
                <a:ea typeface="Proxima Nova"/>
                <a:cs typeface="Proxima Nova"/>
                <a:sym typeface="Proxima Nova"/>
              </a:defRPr>
            </a:lvl9pPr>
          </a:lstStyle>
          <a:p>
            <a:pPr marL="285750" indent="-285750">
              <a:spcBef>
                <a:spcPts val="1600"/>
              </a:spcBef>
              <a:spcAft>
                <a:spcPts val="1600"/>
              </a:spcAft>
            </a:pPr>
            <a:r>
              <a:rPr lang="en-IN" dirty="0"/>
              <a:t>Back Translation is used to augment the training data to compensate for low availability of the source language.</a:t>
            </a:r>
          </a:p>
          <a:p>
            <a:pPr marL="285750" indent="-285750">
              <a:spcBef>
                <a:spcPts val="1600"/>
              </a:spcBef>
              <a:spcAft>
                <a:spcPts val="1600"/>
              </a:spcAft>
            </a:pPr>
            <a:r>
              <a:rPr lang="en-IN" dirty="0"/>
              <a:t>This technique allows the Machine Learning models to enhance its context-base thereby improving the accuracy of the translations.</a:t>
            </a:r>
          </a:p>
        </p:txBody>
      </p:sp>
      <p:cxnSp>
        <p:nvCxnSpPr>
          <p:cNvPr id="3" name="Straight Connector 2">
            <a:extLst>
              <a:ext uri="{FF2B5EF4-FFF2-40B4-BE49-F238E27FC236}">
                <a16:creationId xmlns:a16="http://schemas.microsoft.com/office/drawing/2014/main" id="{FC611429-AD66-40B7-8DD0-8BB9ABE9AE14}"/>
              </a:ext>
            </a:extLst>
          </p:cNvPr>
          <p:cNvCxnSpPr>
            <a:cxnSpLocks/>
          </p:cNvCxnSpPr>
          <p:nvPr/>
        </p:nvCxnSpPr>
        <p:spPr>
          <a:xfrm>
            <a:off x="4572000" y="1147839"/>
            <a:ext cx="0" cy="3672517"/>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5548</TotalTime>
  <Words>855</Words>
  <Application>Microsoft Office PowerPoint</Application>
  <PresentationFormat>On-screen Show (16:9)</PresentationFormat>
  <Paragraphs>143</Paragraphs>
  <Slides>14</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Proxima Nova</vt:lpstr>
      <vt:lpstr>Arial</vt:lpstr>
      <vt:lpstr>Helvetica Neue</vt:lpstr>
      <vt:lpstr>Spearmint</vt:lpstr>
      <vt:lpstr>Hindi to English: Transformer-Based Neural Machine Translation</vt:lpstr>
      <vt:lpstr>Agenda</vt:lpstr>
      <vt:lpstr>Introduction</vt:lpstr>
      <vt:lpstr>Introduction</vt:lpstr>
      <vt:lpstr>Literature Survey</vt:lpstr>
      <vt:lpstr>Transformer : Architecture</vt:lpstr>
      <vt:lpstr>Transformer : Working</vt:lpstr>
      <vt:lpstr>Transformer : Working</vt:lpstr>
      <vt:lpstr>Byte Pair Encoding &amp; Back Translation</vt:lpstr>
      <vt:lpstr>Dataset</vt:lpstr>
      <vt:lpstr>Results</vt:lpstr>
      <vt:lpstr>Results</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GeoSharding- A Machine Learning based Sharding Protocol</dc:title>
  <dc:creator>Hardik</dc:creator>
  <cp:lastModifiedBy>kavit gangar</cp:lastModifiedBy>
  <cp:revision>88</cp:revision>
  <dcterms:modified xsi:type="dcterms:W3CDTF">2020-10-19T21:01:52Z</dcterms:modified>
</cp:coreProperties>
</file>